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2"/>
  </p:notesMasterIdLst>
  <p:sldIdLst>
    <p:sldId id="1732" r:id="rId6"/>
    <p:sldId id="257" r:id="rId7"/>
    <p:sldId id="1539" r:id="rId8"/>
    <p:sldId id="1540" r:id="rId9"/>
    <p:sldId id="423" r:id="rId10"/>
    <p:sldId id="1689" r:id="rId11"/>
    <p:sldId id="548" r:id="rId12"/>
    <p:sldId id="597" r:id="rId13"/>
    <p:sldId id="1543" r:id="rId14"/>
    <p:sldId id="1581" r:id="rId15"/>
    <p:sldId id="1570" r:id="rId16"/>
    <p:sldId id="1585" r:id="rId17"/>
    <p:sldId id="1744" r:id="rId18"/>
    <p:sldId id="611" r:id="rId19"/>
    <p:sldId id="612" r:id="rId20"/>
    <p:sldId id="1743" r:id="rId21"/>
    <p:sldId id="1746" r:id="rId22"/>
    <p:sldId id="1733" r:id="rId23"/>
    <p:sldId id="1738" r:id="rId24"/>
    <p:sldId id="1739" r:id="rId25"/>
    <p:sldId id="1740" r:id="rId26"/>
    <p:sldId id="1741" r:id="rId27"/>
    <p:sldId id="1742" r:id="rId28"/>
    <p:sldId id="616" r:id="rId29"/>
    <p:sldId id="1745" r:id="rId30"/>
    <p:sldId id="1727"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087A76-5779-8A6A-FBB6-0660E01015FF}" name="Steph Ainsworth" initials="SA" userId="S::55115155@ad.mmu.ac.uk::6f3ff97b-9179-477a-8ffd-2b5be97f7b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D6800-7A10-6FBF-58A4-E10EA1A64107}" v="1" dt="2025-12-03T12:30:49.738"/>
    <p1510:client id="{F5CFADFA-640A-4B88-A074-D23535850F3B}" v="1061" dt="2025-12-03T15:46:51.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982" autoAdjust="0"/>
  </p:normalViewPr>
  <p:slideViewPr>
    <p:cSldViewPr snapToGrid="0">
      <p:cViewPr varScale="1">
        <p:scale>
          <a:sx n="73" d="100"/>
          <a:sy n="73" d="100"/>
        </p:scale>
        <p:origin x="13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E63EB-B58D-4ED8-A90F-D07F4432CB2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FA8B5DA-ABC4-4527-AA4E-4B38848B1095}">
      <dgm:prSet/>
      <dgm:spPr/>
      <dgm:t>
        <a:bodyPr/>
        <a:lstStyle/>
        <a:p>
          <a:pPr rtl="0">
            <a:lnSpc>
              <a:spcPct val="100000"/>
            </a:lnSpc>
          </a:pPr>
          <a:r>
            <a:rPr lang="en-US" b="1">
              <a:latin typeface="+mj-lt"/>
            </a:rPr>
            <a:t>Teacher</a:t>
          </a:r>
          <a:r>
            <a:rPr lang="en-US" b="1" baseline="0">
              <a:latin typeface="+mj-lt"/>
            </a:rPr>
            <a:t> wellbeing is the lowest it has been since 2019</a:t>
          </a:r>
          <a:endParaRPr lang="en-US" b="1">
            <a:latin typeface="+mj-lt"/>
          </a:endParaRPr>
        </a:p>
      </dgm:t>
    </dgm:pt>
    <dgm:pt modelId="{51DB8EF5-CE5D-469B-B538-F214D96B94D2}" type="parTrans" cxnId="{F2A7A404-140A-4177-AEFF-78B3F1FD9598}">
      <dgm:prSet/>
      <dgm:spPr/>
      <dgm:t>
        <a:bodyPr/>
        <a:lstStyle/>
        <a:p>
          <a:endParaRPr lang="en-US"/>
        </a:p>
      </dgm:t>
    </dgm:pt>
    <dgm:pt modelId="{98859681-3384-4600-8271-8B8328EDFB20}" type="sibTrans" cxnId="{F2A7A404-140A-4177-AEFF-78B3F1FD9598}">
      <dgm:prSet/>
      <dgm:spPr/>
      <dgm:t>
        <a:bodyPr/>
        <a:lstStyle/>
        <a:p>
          <a:endParaRPr lang="en-US"/>
        </a:p>
      </dgm:t>
    </dgm:pt>
    <dgm:pt modelId="{F15FA691-8338-42EF-A9CC-CA3CC7CA5A3B}">
      <dgm:prSet phldr="0"/>
      <dgm:spPr/>
      <dgm:t>
        <a:bodyPr/>
        <a:lstStyle/>
        <a:p>
          <a:pPr rtl="0">
            <a:lnSpc>
              <a:spcPct val="100000"/>
            </a:lnSpc>
          </a:pPr>
          <a:r>
            <a:rPr lang="en-GB" b="1"/>
            <a:t>76% of all staff are stressed (86% of senior leaders) </a:t>
          </a:r>
          <a:endParaRPr lang="en-US" b="1"/>
        </a:p>
      </dgm:t>
    </dgm:pt>
    <dgm:pt modelId="{BDD96450-4AA9-4391-A37C-109F2EA0A28E}" type="parTrans" cxnId="{FD0A1D76-DFC2-4519-8DFD-39605432DEB3}">
      <dgm:prSet/>
      <dgm:spPr/>
      <dgm:t>
        <a:bodyPr/>
        <a:lstStyle/>
        <a:p>
          <a:endParaRPr lang="en-GB"/>
        </a:p>
      </dgm:t>
    </dgm:pt>
    <dgm:pt modelId="{05BBC343-A3F4-49D7-A64E-97871CBC97D2}" type="sibTrans" cxnId="{FD0A1D76-DFC2-4519-8DFD-39605432DEB3}">
      <dgm:prSet/>
      <dgm:spPr/>
      <dgm:t>
        <a:bodyPr/>
        <a:lstStyle/>
        <a:p>
          <a:endParaRPr lang="en-GB"/>
        </a:p>
      </dgm:t>
    </dgm:pt>
    <dgm:pt modelId="{E1AC497F-6C2C-47E9-AE7F-852C73A27EDD}">
      <dgm:prSet/>
      <dgm:spPr/>
      <dgm:t>
        <a:bodyPr/>
        <a:lstStyle/>
        <a:p>
          <a:pPr>
            <a:lnSpc>
              <a:spcPct val="100000"/>
            </a:lnSpc>
          </a:pPr>
          <a:r>
            <a:rPr lang="en-GB" b="1">
              <a:latin typeface="+mj-lt"/>
            </a:rPr>
            <a:t>49% feel their organisation’s culture has a negative effect on staff mental health and wellbeing</a:t>
          </a:r>
          <a:endParaRPr lang="en-US" b="1">
            <a:latin typeface="+mj-lt"/>
          </a:endParaRPr>
        </a:p>
      </dgm:t>
    </dgm:pt>
    <dgm:pt modelId="{F2CAC8D0-BCE2-4E2D-B6AC-B26423D1ED1A}" type="sibTrans" cxnId="{E6734BC4-9ECD-48C0-A899-51CA4406A01F}">
      <dgm:prSet/>
      <dgm:spPr/>
      <dgm:t>
        <a:bodyPr/>
        <a:lstStyle/>
        <a:p>
          <a:endParaRPr lang="en-US"/>
        </a:p>
      </dgm:t>
    </dgm:pt>
    <dgm:pt modelId="{95842E47-F8F4-44D8-A0BB-5EF8753F8F9B}" type="parTrans" cxnId="{E6734BC4-9ECD-48C0-A899-51CA4406A01F}">
      <dgm:prSet/>
      <dgm:spPr/>
      <dgm:t>
        <a:bodyPr/>
        <a:lstStyle/>
        <a:p>
          <a:endParaRPr lang="en-US"/>
        </a:p>
      </dgm:t>
    </dgm:pt>
    <dgm:pt modelId="{BFB595C9-77C9-42DD-B0FD-7FD381D9B0EA}">
      <dgm:prSet/>
      <dgm:spPr/>
      <dgm:t>
        <a:bodyPr/>
        <a:lstStyle/>
        <a:p>
          <a:pPr>
            <a:lnSpc>
              <a:spcPct val="100000"/>
            </a:lnSpc>
          </a:pPr>
          <a:r>
            <a:rPr lang="en-GB"/>
            <a:t>How might we create more resilient environments for teachers?</a:t>
          </a:r>
          <a:endParaRPr lang="en-US"/>
        </a:p>
      </dgm:t>
    </dgm:pt>
    <dgm:pt modelId="{77BC447D-7857-49AD-B780-DF5DB76F44B7}" type="sibTrans" cxnId="{F132D29F-F835-422B-B495-7E0AFA98729B}">
      <dgm:prSet/>
      <dgm:spPr/>
      <dgm:t>
        <a:bodyPr/>
        <a:lstStyle/>
        <a:p>
          <a:endParaRPr lang="en-US"/>
        </a:p>
      </dgm:t>
    </dgm:pt>
    <dgm:pt modelId="{ABDDCC97-86F9-4040-A4EA-89741636574E}" type="parTrans" cxnId="{F132D29F-F835-422B-B495-7E0AFA98729B}">
      <dgm:prSet/>
      <dgm:spPr/>
      <dgm:t>
        <a:bodyPr/>
        <a:lstStyle/>
        <a:p>
          <a:endParaRPr lang="en-US"/>
        </a:p>
      </dgm:t>
    </dgm:pt>
    <dgm:pt modelId="{590D3D53-3682-4349-8997-276A2C518BEF}" type="pres">
      <dgm:prSet presAssocID="{2B5E63EB-B58D-4ED8-A90F-D07F4432CB26}" presName="root" presStyleCnt="0">
        <dgm:presLayoutVars>
          <dgm:dir/>
          <dgm:resizeHandles val="exact"/>
        </dgm:presLayoutVars>
      </dgm:prSet>
      <dgm:spPr/>
    </dgm:pt>
    <dgm:pt modelId="{161DAB05-70FB-4581-9307-411F937E372E}" type="pres">
      <dgm:prSet presAssocID="{EFA8B5DA-ABC4-4527-AA4E-4B38848B1095}" presName="compNode" presStyleCnt="0"/>
      <dgm:spPr/>
    </dgm:pt>
    <dgm:pt modelId="{578E1483-2E89-4869-9861-EE766962C7D9}" type="pres">
      <dgm:prSet presAssocID="{EFA8B5DA-ABC4-4527-AA4E-4B38848B1095}" presName="bgRect" presStyleLbl="bgShp" presStyleIdx="0" presStyleCnt="4"/>
      <dgm:spPr/>
    </dgm:pt>
    <dgm:pt modelId="{C89F340E-BEB0-4BFB-AE21-629164337A8F}" type="pres">
      <dgm:prSet presAssocID="{EFA8B5DA-ABC4-4527-AA4E-4B38848B10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6E50C073-45AB-44B1-9BCE-DD8B1F59118C}" type="pres">
      <dgm:prSet presAssocID="{EFA8B5DA-ABC4-4527-AA4E-4B38848B1095}" presName="spaceRect" presStyleCnt="0"/>
      <dgm:spPr/>
    </dgm:pt>
    <dgm:pt modelId="{ED35E47D-4D25-47C4-B51A-97BBC918C5DF}" type="pres">
      <dgm:prSet presAssocID="{EFA8B5DA-ABC4-4527-AA4E-4B38848B1095}" presName="parTx" presStyleLbl="revTx" presStyleIdx="0" presStyleCnt="4">
        <dgm:presLayoutVars>
          <dgm:chMax val="0"/>
          <dgm:chPref val="0"/>
        </dgm:presLayoutVars>
      </dgm:prSet>
      <dgm:spPr/>
    </dgm:pt>
    <dgm:pt modelId="{2BDBCA52-D105-41FA-84AE-BE1864138F1F}" type="pres">
      <dgm:prSet presAssocID="{98859681-3384-4600-8271-8B8328EDFB20}" presName="sibTrans" presStyleCnt="0"/>
      <dgm:spPr/>
    </dgm:pt>
    <dgm:pt modelId="{A9212B01-B5EA-41DB-8819-2EC3A33F6A00}" type="pres">
      <dgm:prSet presAssocID="{F15FA691-8338-42EF-A9CC-CA3CC7CA5A3B}" presName="compNode" presStyleCnt="0"/>
      <dgm:spPr/>
    </dgm:pt>
    <dgm:pt modelId="{58093171-9D0B-469D-BC1B-C433DE30504F}" type="pres">
      <dgm:prSet presAssocID="{F15FA691-8338-42EF-A9CC-CA3CC7CA5A3B}" presName="bgRect" presStyleLbl="bgShp" presStyleIdx="1" presStyleCnt="4"/>
      <dgm:spPr/>
    </dgm:pt>
    <dgm:pt modelId="{2F92089D-2E22-4519-BEE5-35C740FBB5E8}" type="pres">
      <dgm:prSet presAssocID="{F15FA691-8338-42EF-A9CC-CA3CC7CA5A3B}" presName="iconRect" presStyleLbl="node1" presStyleIdx="1" presStyleCnt="4"/>
      <dgm:spPr/>
    </dgm:pt>
    <dgm:pt modelId="{7F7B32BA-3F72-49A6-AABE-ED3E92FC55FF}" type="pres">
      <dgm:prSet presAssocID="{F15FA691-8338-42EF-A9CC-CA3CC7CA5A3B}" presName="spaceRect" presStyleCnt="0"/>
      <dgm:spPr/>
    </dgm:pt>
    <dgm:pt modelId="{1881ABB1-E1D2-47CD-9B70-51D95A2D531A}" type="pres">
      <dgm:prSet presAssocID="{F15FA691-8338-42EF-A9CC-CA3CC7CA5A3B}" presName="parTx" presStyleLbl="revTx" presStyleIdx="1" presStyleCnt="4">
        <dgm:presLayoutVars>
          <dgm:chMax val="0"/>
          <dgm:chPref val="0"/>
        </dgm:presLayoutVars>
      </dgm:prSet>
      <dgm:spPr/>
    </dgm:pt>
    <dgm:pt modelId="{430E14BE-3D69-4948-999B-D5101731CF78}" type="pres">
      <dgm:prSet presAssocID="{05BBC343-A3F4-49D7-A64E-97871CBC97D2}" presName="sibTrans" presStyleCnt="0"/>
      <dgm:spPr/>
    </dgm:pt>
    <dgm:pt modelId="{6DA621B0-A527-43D7-989C-39B620933CE7}" type="pres">
      <dgm:prSet presAssocID="{E1AC497F-6C2C-47E9-AE7F-852C73A27EDD}" presName="compNode" presStyleCnt="0"/>
      <dgm:spPr/>
    </dgm:pt>
    <dgm:pt modelId="{6BF83A01-6A13-4088-B3C2-6B453D3E0F4E}" type="pres">
      <dgm:prSet presAssocID="{E1AC497F-6C2C-47E9-AE7F-852C73A27EDD}" presName="bgRect" presStyleLbl="bgShp" presStyleIdx="2" presStyleCnt="4"/>
      <dgm:spPr/>
    </dgm:pt>
    <dgm:pt modelId="{AADD5224-7AE4-45F8-872C-5B47E7631C43}" type="pres">
      <dgm:prSet presAssocID="{E1AC497F-6C2C-47E9-AE7F-852C73A27EDD}"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9F998493-74D9-4DB5-87C9-90D320BBFE45}" type="pres">
      <dgm:prSet presAssocID="{E1AC497F-6C2C-47E9-AE7F-852C73A27EDD}" presName="spaceRect" presStyleCnt="0"/>
      <dgm:spPr/>
    </dgm:pt>
    <dgm:pt modelId="{F91569C9-8454-4F0D-9231-4CD2FAFC3570}" type="pres">
      <dgm:prSet presAssocID="{E1AC497F-6C2C-47E9-AE7F-852C73A27EDD}" presName="parTx" presStyleLbl="revTx" presStyleIdx="2" presStyleCnt="4">
        <dgm:presLayoutVars>
          <dgm:chMax val="0"/>
          <dgm:chPref val="0"/>
        </dgm:presLayoutVars>
      </dgm:prSet>
      <dgm:spPr/>
    </dgm:pt>
    <dgm:pt modelId="{E58B71E4-EC14-4F92-899C-1286F26B04E9}" type="pres">
      <dgm:prSet presAssocID="{F2CAC8D0-BCE2-4E2D-B6AC-B26423D1ED1A}" presName="sibTrans" presStyleCnt="0"/>
      <dgm:spPr/>
    </dgm:pt>
    <dgm:pt modelId="{4BFC1520-104B-4AA8-A757-F2E16D62D271}" type="pres">
      <dgm:prSet presAssocID="{BFB595C9-77C9-42DD-B0FD-7FD381D9B0EA}" presName="compNode" presStyleCnt="0"/>
      <dgm:spPr/>
    </dgm:pt>
    <dgm:pt modelId="{EE2241AC-6806-40CA-9D52-E287A0A16749}" type="pres">
      <dgm:prSet presAssocID="{BFB595C9-77C9-42DD-B0FD-7FD381D9B0EA}" presName="bgRect" presStyleLbl="bgShp" presStyleIdx="3" presStyleCnt="4"/>
      <dgm:spPr>
        <a:solidFill>
          <a:schemeClr val="bg1"/>
        </a:solidFill>
      </dgm:spPr>
    </dgm:pt>
    <dgm:pt modelId="{8E8F7F10-457B-4399-AF40-C87DF2EF3FD9}" type="pres">
      <dgm:prSet presAssocID="{BFB595C9-77C9-42DD-B0FD-7FD381D9B0EA}" presName="iconRect" presStyleLbl="node1" presStyleIdx="3" presStyleCnt="4"/>
      <dgm:spPr/>
    </dgm:pt>
    <dgm:pt modelId="{B234EB40-B350-4C2E-B59B-855FEAFC5635}" type="pres">
      <dgm:prSet presAssocID="{BFB595C9-77C9-42DD-B0FD-7FD381D9B0EA}" presName="spaceRect" presStyleCnt="0"/>
      <dgm:spPr/>
    </dgm:pt>
    <dgm:pt modelId="{E553D0C1-BA37-4187-B3EF-28DBDF27FFC8}" type="pres">
      <dgm:prSet presAssocID="{BFB595C9-77C9-42DD-B0FD-7FD381D9B0EA}" presName="parTx" presStyleLbl="revTx" presStyleIdx="3" presStyleCnt="4">
        <dgm:presLayoutVars>
          <dgm:chMax val="0"/>
          <dgm:chPref val="0"/>
        </dgm:presLayoutVars>
      </dgm:prSet>
      <dgm:spPr/>
    </dgm:pt>
  </dgm:ptLst>
  <dgm:cxnLst>
    <dgm:cxn modelId="{F2A7A404-140A-4177-AEFF-78B3F1FD9598}" srcId="{2B5E63EB-B58D-4ED8-A90F-D07F4432CB26}" destId="{EFA8B5DA-ABC4-4527-AA4E-4B38848B1095}" srcOrd="0" destOrd="0" parTransId="{51DB8EF5-CE5D-469B-B538-F214D96B94D2}" sibTransId="{98859681-3384-4600-8271-8B8328EDFB20}"/>
    <dgm:cxn modelId="{3033D81C-F423-408C-A6A1-DF4FE6D03D18}" type="presOf" srcId="{F15FA691-8338-42EF-A9CC-CA3CC7CA5A3B}" destId="{1881ABB1-E1D2-47CD-9B70-51D95A2D531A}" srcOrd="0" destOrd="0" presId="urn:microsoft.com/office/officeart/2018/2/layout/IconVerticalSolidList"/>
    <dgm:cxn modelId="{FD0A1D76-DFC2-4519-8DFD-39605432DEB3}" srcId="{2B5E63EB-B58D-4ED8-A90F-D07F4432CB26}" destId="{F15FA691-8338-42EF-A9CC-CA3CC7CA5A3B}" srcOrd="1" destOrd="0" parTransId="{BDD96450-4AA9-4391-A37C-109F2EA0A28E}" sibTransId="{05BBC343-A3F4-49D7-A64E-97871CBC97D2}"/>
    <dgm:cxn modelId="{98C64E92-7C0E-42ED-8971-09AF16ECD1E9}" type="presOf" srcId="{BFB595C9-77C9-42DD-B0FD-7FD381D9B0EA}" destId="{E553D0C1-BA37-4187-B3EF-28DBDF27FFC8}" srcOrd="0" destOrd="0" presId="urn:microsoft.com/office/officeart/2018/2/layout/IconVerticalSolidList"/>
    <dgm:cxn modelId="{F132D29F-F835-422B-B495-7E0AFA98729B}" srcId="{2B5E63EB-B58D-4ED8-A90F-D07F4432CB26}" destId="{BFB595C9-77C9-42DD-B0FD-7FD381D9B0EA}" srcOrd="3" destOrd="0" parTransId="{ABDDCC97-86F9-4040-A4EA-89741636574E}" sibTransId="{77BC447D-7857-49AD-B780-DF5DB76F44B7}"/>
    <dgm:cxn modelId="{C52510B0-3DC2-4FE4-A70B-832329E4688F}" type="presOf" srcId="{2B5E63EB-B58D-4ED8-A90F-D07F4432CB26}" destId="{590D3D53-3682-4349-8997-276A2C518BEF}" srcOrd="0" destOrd="0" presId="urn:microsoft.com/office/officeart/2018/2/layout/IconVerticalSolidList"/>
    <dgm:cxn modelId="{E6734BC4-9ECD-48C0-A899-51CA4406A01F}" srcId="{2B5E63EB-B58D-4ED8-A90F-D07F4432CB26}" destId="{E1AC497F-6C2C-47E9-AE7F-852C73A27EDD}" srcOrd="2" destOrd="0" parTransId="{95842E47-F8F4-44D8-A0BB-5EF8753F8F9B}" sibTransId="{F2CAC8D0-BCE2-4E2D-B6AC-B26423D1ED1A}"/>
    <dgm:cxn modelId="{909F75DF-8090-4BEE-99DD-F8484DC9CC19}" type="presOf" srcId="{E1AC497F-6C2C-47E9-AE7F-852C73A27EDD}" destId="{F91569C9-8454-4F0D-9231-4CD2FAFC3570}" srcOrd="0" destOrd="0" presId="urn:microsoft.com/office/officeart/2018/2/layout/IconVerticalSolidList"/>
    <dgm:cxn modelId="{D95510FA-3EA9-4B6F-A520-C5F9CCE3735F}" type="presOf" srcId="{EFA8B5DA-ABC4-4527-AA4E-4B38848B1095}" destId="{ED35E47D-4D25-47C4-B51A-97BBC918C5DF}" srcOrd="0" destOrd="0" presId="urn:microsoft.com/office/officeart/2018/2/layout/IconVerticalSolidList"/>
    <dgm:cxn modelId="{4682F2CF-0037-41E7-ADF0-342721124C3B}" type="presParOf" srcId="{590D3D53-3682-4349-8997-276A2C518BEF}" destId="{161DAB05-70FB-4581-9307-411F937E372E}" srcOrd="0" destOrd="0" presId="urn:microsoft.com/office/officeart/2018/2/layout/IconVerticalSolidList"/>
    <dgm:cxn modelId="{126AC626-D529-4FAC-8398-5D621FDFC535}" type="presParOf" srcId="{161DAB05-70FB-4581-9307-411F937E372E}" destId="{578E1483-2E89-4869-9861-EE766962C7D9}" srcOrd="0" destOrd="0" presId="urn:microsoft.com/office/officeart/2018/2/layout/IconVerticalSolidList"/>
    <dgm:cxn modelId="{5E05D477-006F-4FE8-8738-320A65114709}" type="presParOf" srcId="{161DAB05-70FB-4581-9307-411F937E372E}" destId="{C89F340E-BEB0-4BFB-AE21-629164337A8F}" srcOrd="1" destOrd="0" presId="urn:microsoft.com/office/officeart/2018/2/layout/IconVerticalSolidList"/>
    <dgm:cxn modelId="{AE85B991-35CD-43B1-A0DA-37CB96BF289D}" type="presParOf" srcId="{161DAB05-70FB-4581-9307-411F937E372E}" destId="{6E50C073-45AB-44B1-9BCE-DD8B1F59118C}" srcOrd="2" destOrd="0" presId="urn:microsoft.com/office/officeart/2018/2/layout/IconVerticalSolidList"/>
    <dgm:cxn modelId="{EF052D4F-0A48-4B54-8A3D-7DAC16EBB288}" type="presParOf" srcId="{161DAB05-70FB-4581-9307-411F937E372E}" destId="{ED35E47D-4D25-47C4-B51A-97BBC918C5DF}" srcOrd="3" destOrd="0" presId="urn:microsoft.com/office/officeart/2018/2/layout/IconVerticalSolidList"/>
    <dgm:cxn modelId="{BBBE4CA2-C136-410E-8457-0D984F335D24}" type="presParOf" srcId="{590D3D53-3682-4349-8997-276A2C518BEF}" destId="{2BDBCA52-D105-41FA-84AE-BE1864138F1F}" srcOrd="1" destOrd="0" presId="urn:microsoft.com/office/officeart/2018/2/layout/IconVerticalSolidList"/>
    <dgm:cxn modelId="{DE093EAD-10F0-441E-B978-131AFC5D2872}" type="presParOf" srcId="{590D3D53-3682-4349-8997-276A2C518BEF}" destId="{A9212B01-B5EA-41DB-8819-2EC3A33F6A00}" srcOrd="2" destOrd="0" presId="urn:microsoft.com/office/officeart/2018/2/layout/IconVerticalSolidList"/>
    <dgm:cxn modelId="{300E1292-519F-4BF7-B64C-187C0C067510}" type="presParOf" srcId="{A9212B01-B5EA-41DB-8819-2EC3A33F6A00}" destId="{58093171-9D0B-469D-BC1B-C433DE30504F}" srcOrd="0" destOrd="0" presId="urn:microsoft.com/office/officeart/2018/2/layout/IconVerticalSolidList"/>
    <dgm:cxn modelId="{BCAB1833-CDD2-4F97-93E1-05A71772B466}" type="presParOf" srcId="{A9212B01-B5EA-41DB-8819-2EC3A33F6A00}" destId="{2F92089D-2E22-4519-BEE5-35C740FBB5E8}" srcOrd="1" destOrd="0" presId="urn:microsoft.com/office/officeart/2018/2/layout/IconVerticalSolidList"/>
    <dgm:cxn modelId="{0915656B-3EED-4B19-9B40-D3AFE4A3345E}" type="presParOf" srcId="{A9212B01-B5EA-41DB-8819-2EC3A33F6A00}" destId="{7F7B32BA-3F72-49A6-AABE-ED3E92FC55FF}" srcOrd="2" destOrd="0" presId="urn:microsoft.com/office/officeart/2018/2/layout/IconVerticalSolidList"/>
    <dgm:cxn modelId="{55E875FB-603C-4CDB-B6DB-C6ED359D3FED}" type="presParOf" srcId="{A9212B01-B5EA-41DB-8819-2EC3A33F6A00}" destId="{1881ABB1-E1D2-47CD-9B70-51D95A2D531A}" srcOrd="3" destOrd="0" presId="urn:microsoft.com/office/officeart/2018/2/layout/IconVerticalSolidList"/>
    <dgm:cxn modelId="{0FDFC27A-BAE6-4CF8-ABA8-84913CFB1200}" type="presParOf" srcId="{590D3D53-3682-4349-8997-276A2C518BEF}" destId="{430E14BE-3D69-4948-999B-D5101731CF78}" srcOrd="3" destOrd="0" presId="urn:microsoft.com/office/officeart/2018/2/layout/IconVerticalSolidList"/>
    <dgm:cxn modelId="{5A63B13D-C80D-401C-957E-0745B6CFB115}" type="presParOf" srcId="{590D3D53-3682-4349-8997-276A2C518BEF}" destId="{6DA621B0-A527-43D7-989C-39B620933CE7}" srcOrd="4" destOrd="0" presId="urn:microsoft.com/office/officeart/2018/2/layout/IconVerticalSolidList"/>
    <dgm:cxn modelId="{1A5DB58E-811F-4287-A08C-8D12F643720F}" type="presParOf" srcId="{6DA621B0-A527-43D7-989C-39B620933CE7}" destId="{6BF83A01-6A13-4088-B3C2-6B453D3E0F4E}" srcOrd="0" destOrd="0" presId="urn:microsoft.com/office/officeart/2018/2/layout/IconVerticalSolidList"/>
    <dgm:cxn modelId="{FB375D97-F8DD-45DE-8062-163C127201A8}" type="presParOf" srcId="{6DA621B0-A527-43D7-989C-39B620933CE7}" destId="{AADD5224-7AE4-45F8-872C-5B47E7631C43}" srcOrd="1" destOrd="0" presId="urn:microsoft.com/office/officeart/2018/2/layout/IconVerticalSolidList"/>
    <dgm:cxn modelId="{C5B595AA-AF02-4AC0-9463-8A41E61AB5C1}" type="presParOf" srcId="{6DA621B0-A527-43D7-989C-39B620933CE7}" destId="{9F998493-74D9-4DB5-87C9-90D320BBFE45}" srcOrd="2" destOrd="0" presId="urn:microsoft.com/office/officeart/2018/2/layout/IconVerticalSolidList"/>
    <dgm:cxn modelId="{E224D39D-E49D-468C-8D9E-4F2A05E68362}" type="presParOf" srcId="{6DA621B0-A527-43D7-989C-39B620933CE7}" destId="{F91569C9-8454-4F0D-9231-4CD2FAFC3570}" srcOrd="3" destOrd="0" presId="urn:microsoft.com/office/officeart/2018/2/layout/IconVerticalSolidList"/>
    <dgm:cxn modelId="{1A0DF1F1-FA80-4E9A-90A2-A02DD1CC2AFE}" type="presParOf" srcId="{590D3D53-3682-4349-8997-276A2C518BEF}" destId="{E58B71E4-EC14-4F92-899C-1286F26B04E9}" srcOrd="5" destOrd="0" presId="urn:microsoft.com/office/officeart/2018/2/layout/IconVerticalSolidList"/>
    <dgm:cxn modelId="{04C3A350-BB74-4AAB-8DE1-FC69E2F72A34}" type="presParOf" srcId="{590D3D53-3682-4349-8997-276A2C518BEF}" destId="{4BFC1520-104B-4AA8-A757-F2E16D62D271}" srcOrd="6" destOrd="0" presId="urn:microsoft.com/office/officeart/2018/2/layout/IconVerticalSolidList"/>
    <dgm:cxn modelId="{A4C266DC-1BD5-4485-A212-00791A3798BB}" type="presParOf" srcId="{4BFC1520-104B-4AA8-A757-F2E16D62D271}" destId="{EE2241AC-6806-40CA-9D52-E287A0A16749}" srcOrd="0" destOrd="0" presId="urn:microsoft.com/office/officeart/2018/2/layout/IconVerticalSolidList"/>
    <dgm:cxn modelId="{90DA51D6-2CFE-42A8-84B6-84D2C50FBE53}" type="presParOf" srcId="{4BFC1520-104B-4AA8-A757-F2E16D62D271}" destId="{8E8F7F10-457B-4399-AF40-C87DF2EF3FD9}" srcOrd="1" destOrd="0" presId="urn:microsoft.com/office/officeart/2018/2/layout/IconVerticalSolidList"/>
    <dgm:cxn modelId="{8226AC9A-8B12-466B-8A8B-9F6DF843C0C1}" type="presParOf" srcId="{4BFC1520-104B-4AA8-A757-F2E16D62D271}" destId="{B234EB40-B350-4C2E-B59B-855FEAFC5635}" srcOrd="2" destOrd="0" presId="urn:microsoft.com/office/officeart/2018/2/layout/IconVerticalSolidList"/>
    <dgm:cxn modelId="{BF737FF2-048A-4E6A-8349-20C2E345EE7C}" type="presParOf" srcId="{4BFC1520-104B-4AA8-A757-F2E16D62D271}" destId="{E553D0C1-BA37-4187-B3EF-28DBDF27FF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0BF1F-238E-442A-8EA4-12F81FE14F5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22EA4D0F-0F2F-40C7-AF50-7D358038C928}">
      <dgm:prSet phldrT="[Text]"/>
      <dgm:spPr>
        <a:solidFill>
          <a:schemeClr val="accent6"/>
        </a:solidFill>
      </dgm:spPr>
      <dgm:t>
        <a:bodyPr/>
        <a:lstStyle/>
        <a:p>
          <a:r>
            <a:rPr lang="en-GB"/>
            <a:t>Individual Factors</a:t>
          </a:r>
        </a:p>
        <a:p>
          <a:r>
            <a:rPr lang="en-GB"/>
            <a:t>(Optimism)</a:t>
          </a:r>
        </a:p>
      </dgm:t>
    </dgm:pt>
    <dgm:pt modelId="{685378C8-DF32-42E1-933C-9775EEFCE0F0}" type="parTrans" cxnId="{573303B3-C7E6-4B94-B77E-E7D9C7574A73}">
      <dgm:prSet/>
      <dgm:spPr/>
      <dgm:t>
        <a:bodyPr/>
        <a:lstStyle/>
        <a:p>
          <a:endParaRPr lang="en-GB"/>
        </a:p>
      </dgm:t>
    </dgm:pt>
    <dgm:pt modelId="{37F6B805-18AD-4D51-A4E2-8A6CF8173ECD}" type="sibTrans" cxnId="{573303B3-C7E6-4B94-B77E-E7D9C7574A73}">
      <dgm:prSet/>
      <dgm:spPr/>
      <dgm:t>
        <a:bodyPr/>
        <a:lstStyle/>
        <a:p>
          <a:endParaRPr lang="en-GB"/>
        </a:p>
      </dgm:t>
    </dgm:pt>
    <dgm:pt modelId="{C4CE1FBC-B225-48B1-B6AA-F23446B5DDDA}">
      <dgm:prSet phldrT="[Text]"/>
      <dgm:spPr>
        <a:solidFill>
          <a:schemeClr val="accent2"/>
        </a:solidFill>
      </dgm:spPr>
      <dgm:t>
        <a:bodyPr/>
        <a:lstStyle/>
        <a:p>
          <a:r>
            <a:rPr lang="en-GB"/>
            <a:t>School Factors (School Culture)</a:t>
          </a:r>
        </a:p>
      </dgm:t>
    </dgm:pt>
    <dgm:pt modelId="{1DECC02B-44BE-4885-88F5-195B6847DD39}" type="parTrans" cxnId="{D0992D22-1125-479E-AA45-B9175A4A03FF}">
      <dgm:prSet/>
      <dgm:spPr/>
      <dgm:t>
        <a:bodyPr/>
        <a:lstStyle/>
        <a:p>
          <a:endParaRPr lang="en-GB"/>
        </a:p>
      </dgm:t>
    </dgm:pt>
    <dgm:pt modelId="{21408120-6A89-4795-B2C9-99322BF75CA3}" type="sibTrans" cxnId="{D0992D22-1125-479E-AA45-B9175A4A03FF}">
      <dgm:prSet/>
      <dgm:spPr/>
      <dgm:t>
        <a:bodyPr/>
        <a:lstStyle/>
        <a:p>
          <a:endParaRPr lang="en-GB"/>
        </a:p>
      </dgm:t>
    </dgm:pt>
    <dgm:pt modelId="{E02985B6-C7F9-4A4D-885F-53946698DCF2}">
      <dgm:prSet phldrT="[Text]"/>
      <dgm:spPr/>
      <dgm:t>
        <a:bodyPr/>
        <a:lstStyle/>
        <a:p>
          <a:r>
            <a:rPr lang="en-GB"/>
            <a:t>Exo-systemic factors (Educational Policies)</a:t>
          </a:r>
        </a:p>
      </dgm:t>
    </dgm:pt>
    <dgm:pt modelId="{11C3D62C-10F4-4362-9065-A7B64F47207C}" type="parTrans" cxnId="{6D49337A-DA2F-4B60-85CE-458D50AA33ED}">
      <dgm:prSet/>
      <dgm:spPr/>
      <dgm:t>
        <a:bodyPr/>
        <a:lstStyle/>
        <a:p>
          <a:endParaRPr lang="en-GB"/>
        </a:p>
      </dgm:t>
    </dgm:pt>
    <dgm:pt modelId="{C79DA13A-70F6-4C74-9B65-6A2ECC78E255}" type="sibTrans" cxnId="{6D49337A-DA2F-4B60-85CE-458D50AA33ED}">
      <dgm:prSet/>
      <dgm:spPr/>
      <dgm:t>
        <a:bodyPr/>
        <a:lstStyle/>
        <a:p>
          <a:endParaRPr lang="en-GB"/>
        </a:p>
      </dgm:t>
    </dgm:pt>
    <dgm:pt modelId="{390727A6-CA35-490A-91A2-8D287C8902B4}">
      <dgm:prSet phldrT="[Text]"/>
      <dgm:spPr/>
      <dgm:t>
        <a:bodyPr/>
        <a:lstStyle/>
        <a:p>
          <a:endParaRPr lang="en-GB"/>
        </a:p>
      </dgm:t>
    </dgm:pt>
    <dgm:pt modelId="{64A9807E-1468-4EFB-BD5A-646540D8CD02}" type="parTrans" cxnId="{67F36C31-921B-43A7-9EF3-CE31326962C2}">
      <dgm:prSet/>
      <dgm:spPr/>
      <dgm:t>
        <a:bodyPr/>
        <a:lstStyle/>
        <a:p>
          <a:endParaRPr lang="en-GB"/>
        </a:p>
      </dgm:t>
    </dgm:pt>
    <dgm:pt modelId="{370A14F9-95D7-4071-AE9C-145424FC49DD}" type="sibTrans" cxnId="{67F36C31-921B-43A7-9EF3-CE31326962C2}">
      <dgm:prSet/>
      <dgm:spPr/>
      <dgm:t>
        <a:bodyPr/>
        <a:lstStyle/>
        <a:p>
          <a:endParaRPr lang="en-GB"/>
        </a:p>
      </dgm:t>
    </dgm:pt>
    <dgm:pt modelId="{F76B8D3B-59D6-4234-BDC0-F60251F2EEC1}">
      <dgm:prSet/>
      <dgm:spPr/>
      <dgm:t>
        <a:bodyPr/>
        <a:lstStyle/>
        <a:p>
          <a:endParaRPr lang="en-US"/>
        </a:p>
      </dgm:t>
    </dgm:pt>
    <dgm:pt modelId="{17F82A04-3BDA-4B4B-A737-97C3C106F840}" type="parTrans" cxnId="{B3CF5C62-92A9-4FF0-9352-ACC083CDDD75}">
      <dgm:prSet/>
      <dgm:spPr/>
      <dgm:t>
        <a:bodyPr/>
        <a:lstStyle/>
        <a:p>
          <a:endParaRPr lang="en-GB"/>
        </a:p>
      </dgm:t>
    </dgm:pt>
    <dgm:pt modelId="{7F5A4B73-42C0-454D-BE96-2609CB1C799A}" type="sibTrans" cxnId="{B3CF5C62-92A9-4FF0-9352-ACC083CDDD75}">
      <dgm:prSet/>
      <dgm:spPr/>
      <dgm:t>
        <a:bodyPr/>
        <a:lstStyle/>
        <a:p>
          <a:endParaRPr lang="en-GB"/>
        </a:p>
      </dgm:t>
    </dgm:pt>
    <dgm:pt modelId="{BB39B057-39D9-40A8-83D5-E71B4ED3A7FD}">
      <dgm:prSet/>
      <dgm:spPr/>
      <dgm:t>
        <a:bodyPr/>
        <a:lstStyle/>
        <a:p>
          <a:endParaRPr lang="en-US"/>
        </a:p>
      </dgm:t>
    </dgm:pt>
    <dgm:pt modelId="{0068F813-DFA8-4FBA-8494-8AEDAD97695D}" type="parTrans" cxnId="{2D32C3BF-E822-453E-B23D-6C1460FC04AB}">
      <dgm:prSet/>
      <dgm:spPr/>
      <dgm:t>
        <a:bodyPr/>
        <a:lstStyle/>
        <a:p>
          <a:endParaRPr lang="en-GB"/>
        </a:p>
      </dgm:t>
    </dgm:pt>
    <dgm:pt modelId="{26EAA152-968A-4C35-A2B9-7C3BF9BBDEAB}" type="sibTrans" cxnId="{2D32C3BF-E822-453E-B23D-6C1460FC04AB}">
      <dgm:prSet/>
      <dgm:spPr/>
      <dgm:t>
        <a:bodyPr/>
        <a:lstStyle/>
        <a:p>
          <a:endParaRPr lang="en-GB"/>
        </a:p>
      </dgm:t>
    </dgm:pt>
    <dgm:pt modelId="{8EBED555-58CB-40E4-83A1-0245951EAA9B}" type="pres">
      <dgm:prSet presAssocID="{D2D0BF1F-238E-442A-8EA4-12F81FE14F5E}" presName="Name0" presStyleCnt="0">
        <dgm:presLayoutVars>
          <dgm:chMax val="4"/>
          <dgm:resizeHandles val="exact"/>
        </dgm:presLayoutVars>
      </dgm:prSet>
      <dgm:spPr/>
    </dgm:pt>
    <dgm:pt modelId="{31015C2D-CDF3-417E-8F79-3548F727B0FB}" type="pres">
      <dgm:prSet presAssocID="{D2D0BF1F-238E-442A-8EA4-12F81FE14F5E}" presName="ellipse" presStyleLbl="trBgShp" presStyleIdx="0" presStyleCnt="1"/>
      <dgm:spPr/>
    </dgm:pt>
    <dgm:pt modelId="{6590DCE2-B9E2-4446-A947-4DDA31763E1B}" type="pres">
      <dgm:prSet presAssocID="{D2D0BF1F-238E-442A-8EA4-12F81FE14F5E}" presName="arrow1" presStyleLbl="fgShp" presStyleIdx="0" presStyleCnt="1"/>
      <dgm:spPr/>
    </dgm:pt>
    <dgm:pt modelId="{DA25E2BE-AD67-4E07-8A67-6ADEE9E32FA3}" type="pres">
      <dgm:prSet presAssocID="{D2D0BF1F-238E-442A-8EA4-12F81FE14F5E}" presName="rectangle" presStyleLbl="revTx" presStyleIdx="0" presStyleCnt="1">
        <dgm:presLayoutVars>
          <dgm:bulletEnabled val="1"/>
        </dgm:presLayoutVars>
      </dgm:prSet>
      <dgm:spPr/>
    </dgm:pt>
    <dgm:pt modelId="{C7A228AC-0E92-46AC-BFD1-5DB77AF982D2}" type="pres">
      <dgm:prSet presAssocID="{C4CE1FBC-B225-48B1-B6AA-F23446B5DDDA}" presName="item1" presStyleLbl="node1" presStyleIdx="0" presStyleCnt="3">
        <dgm:presLayoutVars>
          <dgm:bulletEnabled val="1"/>
        </dgm:presLayoutVars>
      </dgm:prSet>
      <dgm:spPr/>
    </dgm:pt>
    <dgm:pt modelId="{B992881A-CEAF-48E6-A9E7-599943481DE9}" type="pres">
      <dgm:prSet presAssocID="{E02985B6-C7F9-4A4D-885F-53946698DCF2}" presName="item2" presStyleLbl="node1" presStyleIdx="1" presStyleCnt="3" custLinFactNeighborX="650" custLinFactNeighborY="-9746">
        <dgm:presLayoutVars>
          <dgm:bulletEnabled val="1"/>
        </dgm:presLayoutVars>
      </dgm:prSet>
      <dgm:spPr/>
    </dgm:pt>
    <dgm:pt modelId="{6F6C982F-E007-4067-9B73-3E66AFEC574B}" type="pres">
      <dgm:prSet presAssocID="{390727A6-CA35-490A-91A2-8D287C8902B4}" presName="item3" presStyleLbl="node1" presStyleIdx="2" presStyleCnt="3" custLinFactNeighborX="-3932">
        <dgm:presLayoutVars>
          <dgm:bulletEnabled val="1"/>
        </dgm:presLayoutVars>
      </dgm:prSet>
      <dgm:spPr/>
    </dgm:pt>
    <dgm:pt modelId="{2E440C64-D9F3-4034-A454-01490FB0DCDD}" type="pres">
      <dgm:prSet presAssocID="{D2D0BF1F-238E-442A-8EA4-12F81FE14F5E}" presName="funnel" presStyleLbl="trAlignAcc1" presStyleIdx="0" presStyleCnt="1" custLinFactNeighborX="-1264" custLinFactNeighborY="2822"/>
      <dgm:spPr/>
    </dgm:pt>
  </dgm:ptLst>
  <dgm:cxnLst>
    <dgm:cxn modelId="{4BD74710-F8CC-42D2-BAA4-5AA3F83E2FA2}" type="presOf" srcId="{22EA4D0F-0F2F-40C7-AF50-7D358038C928}" destId="{6F6C982F-E007-4067-9B73-3E66AFEC574B}" srcOrd="0" destOrd="0" presId="urn:microsoft.com/office/officeart/2005/8/layout/funnel1"/>
    <dgm:cxn modelId="{29530E1C-15A8-4770-900E-EDB8F7281444}" type="presOf" srcId="{390727A6-CA35-490A-91A2-8D287C8902B4}" destId="{DA25E2BE-AD67-4E07-8A67-6ADEE9E32FA3}" srcOrd="0" destOrd="0" presId="urn:microsoft.com/office/officeart/2005/8/layout/funnel1"/>
    <dgm:cxn modelId="{D0992D22-1125-479E-AA45-B9175A4A03FF}" srcId="{D2D0BF1F-238E-442A-8EA4-12F81FE14F5E}" destId="{C4CE1FBC-B225-48B1-B6AA-F23446B5DDDA}" srcOrd="1" destOrd="0" parTransId="{1DECC02B-44BE-4885-88F5-195B6847DD39}" sibTransId="{21408120-6A89-4795-B2C9-99322BF75CA3}"/>
    <dgm:cxn modelId="{67F36C31-921B-43A7-9EF3-CE31326962C2}" srcId="{D2D0BF1F-238E-442A-8EA4-12F81FE14F5E}" destId="{390727A6-CA35-490A-91A2-8D287C8902B4}" srcOrd="3" destOrd="0" parTransId="{64A9807E-1468-4EFB-BD5A-646540D8CD02}" sibTransId="{370A14F9-95D7-4071-AE9C-145424FC49DD}"/>
    <dgm:cxn modelId="{B3CF5C62-92A9-4FF0-9352-ACC083CDDD75}" srcId="{D2D0BF1F-238E-442A-8EA4-12F81FE14F5E}" destId="{F76B8D3B-59D6-4234-BDC0-F60251F2EEC1}" srcOrd="4" destOrd="0" parTransId="{17F82A04-3BDA-4B4B-A737-97C3C106F840}" sibTransId="{7F5A4B73-42C0-454D-BE96-2609CB1C799A}"/>
    <dgm:cxn modelId="{6D49337A-DA2F-4B60-85CE-458D50AA33ED}" srcId="{D2D0BF1F-238E-442A-8EA4-12F81FE14F5E}" destId="{E02985B6-C7F9-4A4D-885F-53946698DCF2}" srcOrd="2" destOrd="0" parTransId="{11C3D62C-10F4-4362-9065-A7B64F47207C}" sibTransId="{C79DA13A-70F6-4C74-9B65-6A2ECC78E255}"/>
    <dgm:cxn modelId="{44BD26A0-D18C-4BEC-9224-612C913C6D9D}" type="presOf" srcId="{D2D0BF1F-238E-442A-8EA4-12F81FE14F5E}" destId="{8EBED555-58CB-40E4-83A1-0245951EAA9B}" srcOrd="0" destOrd="0" presId="urn:microsoft.com/office/officeart/2005/8/layout/funnel1"/>
    <dgm:cxn modelId="{573303B3-C7E6-4B94-B77E-E7D9C7574A73}" srcId="{D2D0BF1F-238E-442A-8EA4-12F81FE14F5E}" destId="{22EA4D0F-0F2F-40C7-AF50-7D358038C928}" srcOrd="0" destOrd="0" parTransId="{685378C8-DF32-42E1-933C-9775EEFCE0F0}" sibTransId="{37F6B805-18AD-4D51-A4E2-8A6CF8173ECD}"/>
    <dgm:cxn modelId="{2D32C3BF-E822-453E-B23D-6C1460FC04AB}" srcId="{D2D0BF1F-238E-442A-8EA4-12F81FE14F5E}" destId="{BB39B057-39D9-40A8-83D5-E71B4ED3A7FD}" srcOrd="5" destOrd="0" parTransId="{0068F813-DFA8-4FBA-8494-8AEDAD97695D}" sibTransId="{26EAA152-968A-4C35-A2B9-7C3BF9BBDEAB}"/>
    <dgm:cxn modelId="{6D7A21C6-36DA-4EA3-A969-C4DDC89F0AB7}" type="presOf" srcId="{E02985B6-C7F9-4A4D-885F-53946698DCF2}" destId="{C7A228AC-0E92-46AC-BFD1-5DB77AF982D2}" srcOrd="0" destOrd="0" presId="urn:microsoft.com/office/officeart/2005/8/layout/funnel1"/>
    <dgm:cxn modelId="{E882D3E8-FA93-49FA-82AC-45C83B5BC95D}" type="presOf" srcId="{C4CE1FBC-B225-48B1-B6AA-F23446B5DDDA}" destId="{B992881A-CEAF-48E6-A9E7-599943481DE9}" srcOrd="0" destOrd="0" presId="urn:microsoft.com/office/officeart/2005/8/layout/funnel1"/>
    <dgm:cxn modelId="{DEDDA3B0-9C12-44B6-B5F5-F10AFB134B05}" type="presParOf" srcId="{8EBED555-58CB-40E4-83A1-0245951EAA9B}" destId="{31015C2D-CDF3-417E-8F79-3548F727B0FB}" srcOrd="0" destOrd="0" presId="urn:microsoft.com/office/officeart/2005/8/layout/funnel1"/>
    <dgm:cxn modelId="{97B04B26-EB7D-4E0F-BF91-DDD3A2A0EAE6}" type="presParOf" srcId="{8EBED555-58CB-40E4-83A1-0245951EAA9B}" destId="{6590DCE2-B9E2-4446-A947-4DDA31763E1B}" srcOrd="1" destOrd="0" presId="urn:microsoft.com/office/officeart/2005/8/layout/funnel1"/>
    <dgm:cxn modelId="{7FED5AA3-87E8-4CAA-B96A-CCC183AC9487}" type="presParOf" srcId="{8EBED555-58CB-40E4-83A1-0245951EAA9B}" destId="{DA25E2BE-AD67-4E07-8A67-6ADEE9E32FA3}" srcOrd="2" destOrd="0" presId="urn:microsoft.com/office/officeart/2005/8/layout/funnel1"/>
    <dgm:cxn modelId="{08921577-7AF5-4722-8E2A-535FFE683C8F}" type="presParOf" srcId="{8EBED555-58CB-40E4-83A1-0245951EAA9B}" destId="{C7A228AC-0E92-46AC-BFD1-5DB77AF982D2}" srcOrd="3" destOrd="0" presId="urn:microsoft.com/office/officeart/2005/8/layout/funnel1"/>
    <dgm:cxn modelId="{BFDC884F-381B-4B9D-B217-F3A302346D21}" type="presParOf" srcId="{8EBED555-58CB-40E4-83A1-0245951EAA9B}" destId="{B992881A-CEAF-48E6-A9E7-599943481DE9}" srcOrd="4" destOrd="0" presId="urn:microsoft.com/office/officeart/2005/8/layout/funnel1"/>
    <dgm:cxn modelId="{5F04DD58-3394-449A-BFF0-9D5698954892}" type="presParOf" srcId="{8EBED555-58CB-40E4-83A1-0245951EAA9B}" destId="{6F6C982F-E007-4067-9B73-3E66AFEC574B}" srcOrd="5" destOrd="0" presId="urn:microsoft.com/office/officeart/2005/8/layout/funnel1"/>
    <dgm:cxn modelId="{0E366194-D700-442E-8715-CE7B76F70DDF}" type="presParOf" srcId="{8EBED555-58CB-40E4-83A1-0245951EAA9B}" destId="{2E440C64-D9F3-4034-A454-01490FB0DCD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19A9AA-8CDA-4A50-A251-3DDA38FAA5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135FB62-6762-42AB-A9E7-9A39C3E6E8D9}">
      <dgm:prSet phldrT="[Text]"/>
      <dgm:spPr>
        <a:solidFill>
          <a:srgbClr val="C00000"/>
        </a:solidFill>
      </dgm:spPr>
      <dgm:t>
        <a:bodyPr/>
        <a:lstStyle/>
        <a:p>
          <a:r>
            <a:rPr lang="en-GB"/>
            <a:t>Voice &amp; Inclusivity</a:t>
          </a:r>
        </a:p>
      </dgm:t>
    </dgm:pt>
    <dgm:pt modelId="{EE3244A0-6727-486D-A399-EC3EB7DAA9C3}" type="parTrans" cxnId="{1F760A3D-DB07-4264-B9A5-D13C689F6775}">
      <dgm:prSet/>
      <dgm:spPr/>
      <dgm:t>
        <a:bodyPr/>
        <a:lstStyle/>
        <a:p>
          <a:endParaRPr lang="en-GB"/>
        </a:p>
      </dgm:t>
    </dgm:pt>
    <dgm:pt modelId="{9D893750-FAEF-43A8-8213-36C059016BBE}" type="sibTrans" cxnId="{1F760A3D-DB07-4264-B9A5-D13C689F6775}">
      <dgm:prSet/>
      <dgm:spPr/>
      <dgm:t>
        <a:bodyPr/>
        <a:lstStyle/>
        <a:p>
          <a:endParaRPr lang="en-GB"/>
        </a:p>
      </dgm:t>
    </dgm:pt>
    <dgm:pt modelId="{A972DF05-8FBC-4429-BC9A-0637E0853C45}">
      <dgm:prSet phldrT="[Text]"/>
      <dgm:spPr>
        <a:solidFill>
          <a:srgbClr val="FFC000"/>
        </a:solidFill>
      </dgm:spPr>
      <dgm:t>
        <a:bodyPr/>
        <a:lstStyle/>
        <a:p>
          <a:r>
            <a:rPr lang="en-GB"/>
            <a:t>Optimism &amp; Positivity</a:t>
          </a:r>
        </a:p>
      </dgm:t>
    </dgm:pt>
    <dgm:pt modelId="{6DC44F55-98A5-41B8-9654-A6DB914F4E67}" type="parTrans" cxnId="{A9DA7DA9-D8E1-4D45-8286-63A73C02369E}">
      <dgm:prSet/>
      <dgm:spPr/>
      <dgm:t>
        <a:bodyPr/>
        <a:lstStyle/>
        <a:p>
          <a:endParaRPr lang="en-GB"/>
        </a:p>
      </dgm:t>
    </dgm:pt>
    <dgm:pt modelId="{DFB5B854-6E15-4DCD-ADA2-BA6B4201DBAC}" type="sibTrans" cxnId="{A9DA7DA9-D8E1-4D45-8286-63A73C02369E}">
      <dgm:prSet/>
      <dgm:spPr/>
      <dgm:t>
        <a:bodyPr/>
        <a:lstStyle/>
        <a:p>
          <a:endParaRPr lang="en-GB"/>
        </a:p>
      </dgm:t>
    </dgm:pt>
    <dgm:pt modelId="{D3C45EC8-83BE-42C3-AEC6-68472E8A1764}">
      <dgm:prSet phldrT="[Text]"/>
      <dgm:spPr>
        <a:solidFill>
          <a:schemeClr val="accent6"/>
        </a:solidFill>
      </dgm:spPr>
      <dgm:t>
        <a:bodyPr/>
        <a:lstStyle/>
        <a:p>
          <a:r>
            <a:rPr lang="en-GB"/>
            <a:t>Trust &amp; Autonomy</a:t>
          </a:r>
        </a:p>
      </dgm:t>
    </dgm:pt>
    <dgm:pt modelId="{1CB42FD7-71EC-4FF0-96DA-35C4474921B6}" type="parTrans" cxnId="{A5FB3859-DD80-4F74-9D45-6A865D63D011}">
      <dgm:prSet/>
      <dgm:spPr/>
      <dgm:t>
        <a:bodyPr/>
        <a:lstStyle/>
        <a:p>
          <a:endParaRPr lang="en-GB"/>
        </a:p>
      </dgm:t>
    </dgm:pt>
    <dgm:pt modelId="{74884E14-6E85-4107-A01B-D73FE1955486}" type="sibTrans" cxnId="{A5FB3859-DD80-4F74-9D45-6A865D63D011}">
      <dgm:prSet/>
      <dgm:spPr/>
      <dgm:t>
        <a:bodyPr/>
        <a:lstStyle/>
        <a:p>
          <a:endParaRPr lang="en-GB"/>
        </a:p>
      </dgm:t>
    </dgm:pt>
    <dgm:pt modelId="{5E165268-735D-434E-8401-AB4EE904B145}">
      <dgm:prSet phldrT="[Text]"/>
      <dgm:spPr>
        <a:solidFill>
          <a:schemeClr val="accent4"/>
        </a:solidFill>
      </dgm:spPr>
      <dgm:t>
        <a:bodyPr/>
        <a:lstStyle/>
        <a:p>
          <a:r>
            <a:rPr lang="en-GB"/>
            <a:t>Engagement &amp; Belonging</a:t>
          </a:r>
        </a:p>
      </dgm:t>
    </dgm:pt>
    <dgm:pt modelId="{943446CE-6B90-4223-BF3A-4E67748FBFD6}" type="parTrans" cxnId="{067F0507-414E-4A1C-9FC5-326EF0953404}">
      <dgm:prSet/>
      <dgm:spPr/>
      <dgm:t>
        <a:bodyPr/>
        <a:lstStyle/>
        <a:p>
          <a:endParaRPr lang="en-GB"/>
        </a:p>
      </dgm:t>
    </dgm:pt>
    <dgm:pt modelId="{7A18C09E-8FEB-4597-AFA6-6223DC910230}" type="sibTrans" cxnId="{067F0507-414E-4A1C-9FC5-326EF0953404}">
      <dgm:prSet/>
      <dgm:spPr/>
      <dgm:t>
        <a:bodyPr/>
        <a:lstStyle/>
        <a:p>
          <a:endParaRPr lang="en-GB"/>
        </a:p>
      </dgm:t>
    </dgm:pt>
    <dgm:pt modelId="{59C5B1F3-6998-44EB-9B7D-369A2FB0D84E}">
      <dgm:prSet phldrT="[Text]"/>
      <dgm:spPr>
        <a:solidFill>
          <a:schemeClr val="accent5"/>
        </a:solidFill>
      </dgm:spPr>
      <dgm:t>
        <a:bodyPr/>
        <a:lstStyle/>
        <a:p>
          <a:r>
            <a:rPr lang="en-GB"/>
            <a:t>Safety</a:t>
          </a:r>
        </a:p>
      </dgm:t>
    </dgm:pt>
    <dgm:pt modelId="{9A472C65-C0C9-4D55-B02B-EADB0C472E4D}" type="parTrans" cxnId="{C649FE7E-B57C-4768-9109-B9585694890E}">
      <dgm:prSet/>
      <dgm:spPr/>
      <dgm:t>
        <a:bodyPr/>
        <a:lstStyle/>
        <a:p>
          <a:endParaRPr lang="en-GB"/>
        </a:p>
      </dgm:t>
    </dgm:pt>
    <dgm:pt modelId="{EED205C0-43CC-496E-B74E-AB890D802CDE}" type="sibTrans" cxnId="{C649FE7E-B57C-4768-9109-B9585694890E}">
      <dgm:prSet/>
      <dgm:spPr/>
      <dgm:t>
        <a:bodyPr/>
        <a:lstStyle/>
        <a:p>
          <a:endParaRPr lang="en-GB"/>
        </a:p>
      </dgm:t>
    </dgm:pt>
    <dgm:pt modelId="{8B1302BC-8884-41CD-834B-A838FF2B9ADF}" type="pres">
      <dgm:prSet presAssocID="{8D19A9AA-8CDA-4A50-A251-3DDA38FAA5A2}" presName="diagram" presStyleCnt="0">
        <dgm:presLayoutVars>
          <dgm:dir/>
          <dgm:resizeHandles val="exact"/>
        </dgm:presLayoutVars>
      </dgm:prSet>
      <dgm:spPr/>
    </dgm:pt>
    <dgm:pt modelId="{7DBEAB8E-E51E-4F55-BB99-B8FB6257310E}" type="pres">
      <dgm:prSet presAssocID="{4135FB62-6762-42AB-A9E7-9A39C3E6E8D9}" presName="node" presStyleLbl="node1" presStyleIdx="0" presStyleCnt="5">
        <dgm:presLayoutVars>
          <dgm:bulletEnabled val="1"/>
        </dgm:presLayoutVars>
      </dgm:prSet>
      <dgm:spPr/>
    </dgm:pt>
    <dgm:pt modelId="{6EA0898D-3BEE-4D8C-8A5F-AD969256EE7E}" type="pres">
      <dgm:prSet presAssocID="{9D893750-FAEF-43A8-8213-36C059016BBE}" presName="sibTrans" presStyleCnt="0"/>
      <dgm:spPr/>
    </dgm:pt>
    <dgm:pt modelId="{F19256AE-0FE7-4CAA-8C36-BF646FDD83CE}" type="pres">
      <dgm:prSet presAssocID="{A972DF05-8FBC-4429-BC9A-0637E0853C45}" presName="node" presStyleLbl="node1" presStyleIdx="1" presStyleCnt="5">
        <dgm:presLayoutVars>
          <dgm:bulletEnabled val="1"/>
        </dgm:presLayoutVars>
      </dgm:prSet>
      <dgm:spPr/>
    </dgm:pt>
    <dgm:pt modelId="{10FCA3E1-A0EE-4F53-98E2-0808FEF2CCFC}" type="pres">
      <dgm:prSet presAssocID="{DFB5B854-6E15-4DCD-ADA2-BA6B4201DBAC}" presName="sibTrans" presStyleCnt="0"/>
      <dgm:spPr/>
    </dgm:pt>
    <dgm:pt modelId="{7BBD1EAB-E31B-4A18-8AE0-795271EE3BB0}" type="pres">
      <dgm:prSet presAssocID="{D3C45EC8-83BE-42C3-AEC6-68472E8A1764}" presName="node" presStyleLbl="node1" presStyleIdx="2" presStyleCnt="5">
        <dgm:presLayoutVars>
          <dgm:bulletEnabled val="1"/>
        </dgm:presLayoutVars>
      </dgm:prSet>
      <dgm:spPr/>
    </dgm:pt>
    <dgm:pt modelId="{D386205E-8B83-4AC3-BFC8-6F737F7B2745}" type="pres">
      <dgm:prSet presAssocID="{74884E14-6E85-4107-A01B-D73FE1955486}" presName="sibTrans" presStyleCnt="0"/>
      <dgm:spPr/>
    </dgm:pt>
    <dgm:pt modelId="{CCDB8B7E-BEA6-4FC2-A9FC-7E7242ACEF22}" type="pres">
      <dgm:prSet presAssocID="{5E165268-735D-434E-8401-AB4EE904B145}" presName="node" presStyleLbl="node1" presStyleIdx="3" presStyleCnt="5">
        <dgm:presLayoutVars>
          <dgm:bulletEnabled val="1"/>
        </dgm:presLayoutVars>
      </dgm:prSet>
      <dgm:spPr/>
    </dgm:pt>
    <dgm:pt modelId="{BCB2B1A3-2BF5-4238-BF8F-0660346B77B1}" type="pres">
      <dgm:prSet presAssocID="{7A18C09E-8FEB-4597-AFA6-6223DC910230}" presName="sibTrans" presStyleCnt="0"/>
      <dgm:spPr/>
    </dgm:pt>
    <dgm:pt modelId="{990AD0C1-0422-4988-B625-443AC7492062}" type="pres">
      <dgm:prSet presAssocID="{59C5B1F3-6998-44EB-9B7D-369A2FB0D84E}" presName="node" presStyleLbl="node1" presStyleIdx="4" presStyleCnt="5">
        <dgm:presLayoutVars>
          <dgm:bulletEnabled val="1"/>
        </dgm:presLayoutVars>
      </dgm:prSet>
      <dgm:spPr/>
    </dgm:pt>
  </dgm:ptLst>
  <dgm:cxnLst>
    <dgm:cxn modelId="{D039D506-43FF-4026-A0A4-444EF3D5C127}" type="presOf" srcId="{4135FB62-6762-42AB-A9E7-9A39C3E6E8D9}" destId="{7DBEAB8E-E51E-4F55-BB99-B8FB6257310E}" srcOrd="0" destOrd="0" presId="urn:microsoft.com/office/officeart/2005/8/layout/default"/>
    <dgm:cxn modelId="{067F0507-414E-4A1C-9FC5-326EF0953404}" srcId="{8D19A9AA-8CDA-4A50-A251-3DDA38FAA5A2}" destId="{5E165268-735D-434E-8401-AB4EE904B145}" srcOrd="3" destOrd="0" parTransId="{943446CE-6B90-4223-BF3A-4E67748FBFD6}" sibTransId="{7A18C09E-8FEB-4597-AFA6-6223DC910230}"/>
    <dgm:cxn modelId="{EF8F1708-E082-40E3-82DB-087E7263C22C}" type="presOf" srcId="{A972DF05-8FBC-4429-BC9A-0637E0853C45}" destId="{F19256AE-0FE7-4CAA-8C36-BF646FDD83CE}" srcOrd="0" destOrd="0" presId="urn:microsoft.com/office/officeart/2005/8/layout/default"/>
    <dgm:cxn modelId="{950FB122-3C4C-4182-8860-24DE54E33E48}" type="presOf" srcId="{5E165268-735D-434E-8401-AB4EE904B145}" destId="{CCDB8B7E-BEA6-4FC2-A9FC-7E7242ACEF22}" srcOrd="0" destOrd="0" presId="urn:microsoft.com/office/officeart/2005/8/layout/default"/>
    <dgm:cxn modelId="{1F760A3D-DB07-4264-B9A5-D13C689F6775}" srcId="{8D19A9AA-8CDA-4A50-A251-3DDA38FAA5A2}" destId="{4135FB62-6762-42AB-A9E7-9A39C3E6E8D9}" srcOrd="0" destOrd="0" parTransId="{EE3244A0-6727-486D-A399-EC3EB7DAA9C3}" sibTransId="{9D893750-FAEF-43A8-8213-36C059016BBE}"/>
    <dgm:cxn modelId="{A5FB3859-DD80-4F74-9D45-6A865D63D011}" srcId="{8D19A9AA-8CDA-4A50-A251-3DDA38FAA5A2}" destId="{D3C45EC8-83BE-42C3-AEC6-68472E8A1764}" srcOrd="2" destOrd="0" parTransId="{1CB42FD7-71EC-4FF0-96DA-35C4474921B6}" sibTransId="{74884E14-6E85-4107-A01B-D73FE1955486}"/>
    <dgm:cxn modelId="{45126B59-6785-47E9-BDF8-822B71E7C4BA}" type="presOf" srcId="{D3C45EC8-83BE-42C3-AEC6-68472E8A1764}" destId="{7BBD1EAB-E31B-4A18-8AE0-795271EE3BB0}" srcOrd="0" destOrd="0" presId="urn:microsoft.com/office/officeart/2005/8/layout/default"/>
    <dgm:cxn modelId="{C649FE7E-B57C-4768-9109-B9585694890E}" srcId="{8D19A9AA-8CDA-4A50-A251-3DDA38FAA5A2}" destId="{59C5B1F3-6998-44EB-9B7D-369A2FB0D84E}" srcOrd="4" destOrd="0" parTransId="{9A472C65-C0C9-4D55-B02B-EADB0C472E4D}" sibTransId="{EED205C0-43CC-496E-B74E-AB890D802CDE}"/>
    <dgm:cxn modelId="{A9DA7DA9-D8E1-4D45-8286-63A73C02369E}" srcId="{8D19A9AA-8CDA-4A50-A251-3DDA38FAA5A2}" destId="{A972DF05-8FBC-4429-BC9A-0637E0853C45}" srcOrd="1" destOrd="0" parTransId="{6DC44F55-98A5-41B8-9654-A6DB914F4E67}" sibTransId="{DFB5B854-6E15-4DCD-ADA2-BA6B4201DBAC}"/>
    <dgm:cxn modelId="{0E5D08C8-F050-4FFA-A05E-4922E6AA9137}" type="presOf" srcId="{8D19A9AA-8CDA-4A50-A251-3DDA38FAA5A2}" destId="{8B1302BC-8884-41CD-834B-A838FF2B9ADF}" srcOrd="0" destOrd="0" presId="urn:microsoft.com/office/officeart/2005/8/layout/default"/>
    <dgm:cxn modelId="{C9AF9FDF-E197-4144-A710-875971AD8C6F}" type="presOf" srcId="{59C5B1F3-6998-44EB-9B7D-369A2FB0D84E}" destId="{990AD0C1-0422-4988-B625-443AC7492062}" srcOrd="0" destOrd="0" presId="urn:microsoft.com/office/officeart/2005/8/layout/default"/>
    <dgm:cxn modelId="{AC90DF3C-C2C4-433F-B6B1-3EECE13E9003}" type="presParOf" srcId="{8B1302BC-8884-41CD-834B-A838FF2B9ADF}" destId="{7DBEAB8E-E51E-4F55-BB99-B8FB6257310E}" srcOrd="0" destOrd="0" presId="urn:microsoft.com/office/officeart/2005/8/layout/default"/>
    <dgm:cxn modelId="{6D0FE261-9A30-4892-B869-1C490807A31B}" type="presParOf" srcId="{8B1302BC-8884-41CD-834B-A838FF2B9ADF}" destId="{6EA0898D-3BEE-4D8C-8A5F-AD969256EE7E}" srcOrd="1" destOrd="0" presId="urn:microsoft.com/office/officeart/2005/8/layout/default"/>
    <dgm:cxn modelId="{5A08AD72-BD94-46DD-9A91-76893B8DBE17}" type="presParOf" srcId="{8B1302BC-8884-41CD-834B-A838FF2B9ADF}" destId="{F19256AE-0FE7-4CAA-8C36-BF646FDD83CE}" srcOrd="2" destOrd="0" presId="urn:microsoft.com/office/officeart/2005/8/layout/default"/>
    <dgm:cxn modelId="{D181D2CB-5541-49D8-B863-B3D99E895551}" type="presParOf" srcId="{8B1302BC-8884-41CD-834B-A838FF2B9ADF}" destId="{10FCA3E1-A0EE-4F53-98E2-0808FEF2CCFC}" srcOrd="3" destOrd="0" presId="urn:microsoft.com/office/officeart/2005/8/layout/default"/>
    <dgm:cxn modelId="{31E78318-2CE6-4257-8798-D421CA0359D1}" type="presParOf" srcId="{8B1302BC-8884-41CD-834B-A838FF2B9ADF}" destId="{7BBD1EAB-E31B-4A18-8AE0-795271EE3BB0}" srcOrd="4" destOrd="0" presId="urn:microsoft.com/office/officeart/2005/8/layout/default"/>
    <dgm:cxn modelId="{7B5BE25F-7C83-4004-8EC4-005F2B0D9774}" type="presParOf" srcId="{8B1302BC-8884-41CD-834B-A838FF2B9ADF}" destId="{D386205E-8B83-4AC3-BFC8-6F737F7B2745}" srcOrd="5" destOrd="0" presId="urn:microsoft.com/office/officeart/2005/8/layout/default"/>
    <dgm:cxn modelId="{A08F40FE-5484-49D0-800C-5882D98E54C8}" type="presParOf" srcId="{8B1302BC-8884-41CD-834B-A838FF2B9ADF}" destId="{CCDB8B7E-BEA6-4FC2-A9FC-7E7242ACEF22}" srcOrd="6" destOrd="0" presId="urn:microsoft.com/office/officeart/2005/8/layout/default"/>
    <dgm:cxn modelId="{48357BFD-DCDC-43C6-B509-7F6707E86E6D}" type="presParOf" srcId="{8B1302BC-8884-41CD-834B-A838FF2B9ADF}" destId="{BCB2B1A3-2BF5-4238-BF8F-0660346B77B1}" srcOrd="7" destOrd="0" presId="urn:microsoft.com/office/officeart/2005/8/layout/default"/>
    <dgm:cxn modelId="{2CAFB08C-5970-479D-9D3B-F36EB5D0907C}" type="presParOf" srcId="{8B1302BC-8884-41CD-834B-A838FF2B9ADF}" destId="{990AD0C1-0422-4988-B625-443AC749206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19A9AA-8CDA-4A50-A251-3DDA38FAA5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135FB62-6762-42AB-A9E7-9A39C3E6E8D9}">
      <dgm:prSet phldrT="[Text]"/>
      <dgm:spPr>
        <a:solidFill>
          <a:srgbClr val="C00000"/>
        </a:solidFill>
      </dgm:spPr>
      <dgm:t>
        <a:bodyPr/>
        <a:lstStyle/>
        <a:p>
          <a:r>
            <a:rPr lang="en-GB"/>
            <a:t>Voice &amp; Inclusivity</a:t>
          </a:r>
        </a:p>
      </dgm:t>
    </dgm:pt>
    <dgm:pt modelId="{EE3244A0-6727-486D-A399-EC3EB7DAA9C3}" type="parTrans" cxnId="{1F760A3D-DB07-4264-B9A5-D13C689F6775}">
      <dgm:prSet/>
      <dgm:spPr/>
      <dgm:t>
        <a:bodyPr/>
        <a:lstStyle/>
        <a:p>
          <a:endParaRPr lang="en-GB"/>
        </a:p>
      </dgm:t>
    </dgm:pt>
    <dgm:pt modelId="{9D893750-FAEF-43A8-8213-36C059016BBE}" type="sibTrans" cxnId="{1F760A3D-DB07-4264-B9A5-D13C689F6775}">
      <dgm:prSet/>
      <dgm:spPr/>
      <dgm:t>
        <a:bodyPr/>
        <a:lstStyle/>
        <a:p>
          <a:endParaRPr lang="en-GB"/>
        </a:p>
      </dgm:t>
    </dgm:pt>
    <dgm:pt modelId="{A972DF05-8FBC-4429-BC9A-0637E0853C45}">
      <dgm:prSet phldrT="[Text]"/>
      <dgm:spPr>
        <a:solidFill>
          <a:srgbClr val="FFC000"/>
        </a:solidFill>
      </dgm:spPr>
      <dgm:t>
        <a:bodyPr/>
        <a:lstStyle/>
        <a:p>
          <a:r>
            <a:rPr lang="en-GB"/>
            <a:t>Optimism &amp; Positivity</a:t>
          </a:r>
        </a:p>
      </dgm:t>
    </dgm:pt>
    <dgm:pt modelId="{6DC44F55-98A5-41B8-9654-A6DB914F4E67}" type="parTrans" cxnId="{A9DA7DA9-D8E1-4D45-8286-63A73C02369E}">
      <dgm:prSet/>
      <dgm:spPr/>
      <dgm:t>
        <a:bodyPr/>
        <a:lstStyle/>
        <a:p>
          <a:endParaRPr lang="en-GB"/>
        </a:p>
      </dgm:t>
    </dgm:pt>
    <dgm:pt modelId="{DFB5B854-6E15-4DCD-ADA2-BA6B4201DBAC}" type="sibTrans" cxnId="{A9DA7DA9-D8E1-4D45-8286-63A73C02369E}">
      <dgm:prSet/>
      <dgm:spPr/>
      <dgm:t>
        <a:bodyPr/>
        <a:lstStyle/>
        <a:p>
          <a:endParaRPr lang="en-GB"/>
        </a:p>
      </dgm:t>
    </dgm:pt>
    <dgm:pt modelId="{D3C45EC8-83BE-42C3-AEC6-68472E8A1764}">
      <dgm:prSet phldrT="[Text]"/>
      <dgm:spPr>
        <a:solidFill>
          <a:schemeClr val="accent6"/>
        </a:solidFill>
      </dgm:spPr>
      <dgm:t>
        <a:bodyPr/>
        <a:lstStyle/>
        <a:p>
          <a:r>
            <a:rPr lang="en-GB"/>
            <a:t>Trust &amp; Autonomy</a:t>
          </a:r>
        </a:p>
      </dgm:t>
    </dgm:pt>
    <dgm:pt modelId="{1CB42FD7-71EC-4FF0-96DA-35C4474921B6}" type="parTrans" cxnId="{A5FB3859-DD80-4F74-9D45-6A865D63D011}">
      <dgm:prSet/>
      <dgm:spPr/>
      <dgm:t>
        <a:bodyPr/>
        <a:lstStyle/>
        <a:p>
          <a:endParaRPr lang="en-GB"/>
        </a:p>
      </dgm:t>
    </dgm:pt>
    <dgm:pt modelId="{74884E14-6E85-4107-A01B-D73FE1955486}" type="sibTrans" cxnId="{A5FB3859-DD80-4F74-9D45-6A865D63D011}">
      <dgm:prSet/>
      <dgm:spPr/>
      <dgm:t>
        <a:bodyPr/>
        <a:lstStyle/>
        <a:p>
          <a:endParaRPr lang="en-GB"/>
        </a:p>
      </dgm:t>
    </dgm:pt>
    <dgm:pt modelId="{5E165268-735D-434E-8401-AB4EE904B145}">
      <dgm:prSet phldrT="[Text]"/>
      <dgm:spPr>
        <a:solidFill>
          <a:schemeClr val="accent4"/>
        </a:solidFill>
      </dgm:spPr>
      <dgm:t>
        <a:bodyPr/>
        <a:lstStyle/>
        <a:p>
          <a:r>
            <a:rPr lang="en-GB"/>
            <a:t>Engagement &amp; Belonging</a:t>
          </a:r>
        </a:p>
      </dgm:t>
    </dgm:pt>
    <dgm:pt modelId="{943446CE-6B90-4223-BF3A-4E67748FBFD6}" type="parTrans" cxnId="{067F0507-414E-4A1C-9FC5-326EF0953404}">
      <dgm:prSet/>
      <dgm:spPr/>
      <dgm:t>
        <a:bodyPr/>
        <a:lstStyle/>
        <a:p>
          <a:endParaRPr lang="en-GB"/>
        </a:p>
      </dgm:t>
    </dgm:pt>
    <dgm:pt modelId="{7A18C09E-8FEB-4597-AFA6-6223DC910230}" type="sibTrans" cxnId="{067F0507-414E-4A1C-9FC5-326EF0953404}">
      <dgm:prSet/>
      <dgm:spPr/>
      <dgm:t>
        <a:bodyPr/>
        <a:lstStyle/>
        <a:p>
          <a:endParaRPr lang="en-GB"/>
        </a:p>
      </dgm:t>
    </dgm:pt>
    <dgm:pt modelId="{59C5B1F3-6998-44EB-9B7D-369A2FB0D84E}">
      <dgm:prSet phldrT="[Text]"/>
      <dgm:spPr>
        <a:solidFill>
          <a:schemeClr val="accent5"/>
        </a:solidFill>
      </dgm:spPr>
      <dgm:t>
        <a:bodyPr/>
        <a:lstStyle/>
        <a:p>
          <a:r>
            <a:rPr lang="en-GB"/>
            <a:t>Safety</a:t>
          </a:r>
        </a:p>
      </dgm:t>
    </dgm:pt>
    <dgm:pt modelId="{9A472C65-C0C9-4D55-B02B-EADB0C472E4D}" type="parTrans" cxnId="{C649FE7E-B57C-4768-9109-B9585694890E}">
      <dgm:prSet/>
      <dgm:spPr/>
      <dgm:t>
        <a:bodyPr/>
        <a:lstStyle/>
        <a:p>
          <a:endParaRPr lang="en-GB"/>
        </a:p>
      </dgm:t>
    </dgm:pt>
    <dgm:pt modelId="{EED205C0-43CC-496E-B74E-AB890D802CDE}" type="sibTrans" cxnId="{C649FE7E-B57C-4768-9109-B9585694890E}">
      <dgm:prSet/>
      <dgm:spPr/>
      <dgm:t>
        <a:bodyPr/>
        <a:lstStyle/>
        <a:p>
          <a:endParaRPr lang="en-GB"/>
        </a:p>
      </dgm:t>
    </dgm:pt>
    <dgm:pt modelId="{8B1302BC-8884-41CD-834B-A838FF2B9ADF}" type="pres">
      <dgm:prSet presAssocID="{8D19A9AA-8CDA-4A50-A251-3DDA38FAA5A2}" presName="diagram" presStyleCnt="0">
        <dgm:presLayoutVars>
          <dgm:dir/>
          <dgm:resizeHandles val="exact"/>
        </dgm:presLayoutVars>
      </dgm:prSet>
      <dgm:spPr/>
    </dgm:pt>
    <dgm:pt modelId="{7DBEAB8E-E51E-4F55-BB99-B8FB6257310E}" type="pres">
      <dgm:prSet presAssocID="{4135FB62-6762-42AB-A9E7-9A39C3E6E8D9}" presName="node" presStyleLbl="node1" presStyleIdx="0" presStyleCnt="5">
        <dgm:presLayoutVars>
          <dgm:bulletEnabled val="1"/>
        </dgm:presLayoutVars>
      </dgm:prSet>
      <dgm:spPr/>
    </dgm:pt>
    <dgm:pt modelId="{6EA0898D-3BEE-4D8C-8A5F-AD969256EE7E}" type="pres">
      <dgm:prSet presAssocID="{9D893750-FAEF-43A8-8213-36C059016BBE}" presName="sibTrans" presStyleCnt="0"/>
      <dgm:spPr/>
    </dgm:pt>
    <dgm:pt modelId="{F19256AE-0FE7-4CAA-8C36-BF646FDD83CE}" type="pres">
      <dgm:prSet presAssocID="{A972DF05-8FBC-4429-BC9A-0637E0853C45}" presName="node" presStyleLbl="node1" presStyleIdx="1" presStyleCnt="5">
        <dgm:presLayoutVars>
          <dgm:bulletEnabled val="1"/>
        </dgm:presLayoutVars>
      </dgm:prSet>
      <dgm:spPr/>
    </dgm:pt>
    <dgm:pt modelId="{10FCA3E1-A0EE-4F53-98E2-0808FEF2CCFC}" type="pres">
      <dgm:prSet presAssocID="{DFB5B854-6E15-4DCD-ADA2-BA6B4201DBAC}" presName="sibTrans" presStyleCnt="0"/>
      <dgm:spPr/>
    </dgm:pt>
    <dgm:pt modelId="{7BBD1EAB-E31B-4A18-8AE0-795271EE3BB0}" type="pres">
      <dgm:prSet presAssocID="{D3C45EC8-83BE-42C3-AEC6-68472E8A1764}" presName="node" presStyleLbl="node1" presStyleIdx="2" presStyleCnt="5">
        <dgm:presLayoutVars>
          <dgm:bulletEnabled val="1"/>
        </dgm:presLayoutVars>
      </dgm:prSet>
      <dgm:spPr/>
    </dgm:pt>
    <dgm:pt modelId="{D386205E-8B83-4AC3-BFC8-6F737F7B2745}" type="pres">
      <dgm:prSet presAssocID="{74884E14-6E85-4107-A01B-D73FE1955486}" presName="sibTrans" presStyleCnt="0"/>
      <dgm:spPr/>
    </dgm:pt>
    <dgm:pt modelId="{CCDB8B7E-BEA6-4FC2-A9FC-7E7242ACEF22}" type="pres">
      <dgm:prSet presAssocID="{5E165268-735D-434E-8401-AB4EE904B145}" presName="node" presStyleLbl="node1" presStyleIdx="3" presStyleCnt="5">
        <dgm:presLayoutVars>
          <dgm:bulletEnabled val="1"/>
        </dgm:presLayoutVars>
      </dgm:prSet>
      <dgm:spPr/>
    </dgm:pt>
    <dgm:pt modelId="{BCB2B1A3-2BF5-4238-BF8F-0660346B77B1}" type="pres">
      <dgm:prSet presAssocID="{7A18C09E-8FEB-4597-AFA6-6223DC910230}" presName="sibTrans" presStyleCnt="0"/>
      <dgm:spPr/>
    </dgm:pt>
    <dgm:pt modelId="{990AD0C1-0422-4988-B625-443AC7492062}" type="pres">
      <dgm:prSet presAssocID="{59C5B1F3-6998-44EB-9B7D-369A2FB0D84E}" presName="node" presStyleLbl="node1" presStyleIdx="4" presStyleCnt="5">
        <dgm:presLayoutVars>
          <dgm:bulletEnabled val="1"/>
        </dgm:presLayoutVars>
      </dgm:prSet>
      <dgm:spPr/>
    </dgm:pt>
  </dgm:ptLst>
  <dgm:cxnLst>
    <dgm:cxn modelId="{D039D506-43FF-4026-A0A4-444EF3D5C127}" type="presOf" srcId="{4135FB62-6762-42AB-A9E7-9A39C3E6E8D9}" destId="{7DBEAB8E-E51E-4F55-BB99-B8FB6257310E}" srcOrd="0" destOrd="0" presId="urn:microsoft.com/office/officeart/2005/8/layout/default"/>
    <dgm:cxn modelId="{067F0507-414E-4A1C-9FC5-326EF0953404}" srcId="{8D19A9AA-8CDA-4A50-A251-3DDA38FAA5A2}" destId="{5E165268-735D-434E-8401-AB4EE904B145}" srcOrd="3" destOrd="0" parTransId="{943446CE-6B90-4223-BF3A-4E67748FBFD6}" sibTransId="{7A18C09E-8FEB-4597-AFA6-6223DC910230}"/>
    <dgm:cxn modelId="{EF8F1708-E082-40E3-82DB-087E7263C22C}" type="presOf" srcId="{A972DF05-8FBC-4429-BC9A-0637E0853C45}" destId="{F19256AE-0FE7-4CAA-8C36-BF646FDD83CE}" srcOrd="0" destOrd="0" presId="urn:microsoft.com/office/officeart/2005/8/layout/default"/>
    <dgm:cxn modelId="{950FB122-3C4C-4182-8860-24DE54E33E48}" type="presOf" srcId="{5E165268-735D-434E-8401-AB4EE904B145}" destId="{CCDB8B7E-BEA6-4FC2-A9FC-7E7242ACEF22}" srcOrd="0" destOrd="0" presId="urn:microsoft.com/office/officeart/2005/8/layout/default"/>
    <dgm:cxn modelId="{1F760A3D-DB07-4264-B9A5-D13C689F6775}" srcId="{8D19A9AA-8CDA-4A50-A251-3DDA38FAA5A2}" destId="{4135FB62-6762-42AB-A9E7-9A39C3E6E8D9}" srcOrd="0" destOrd="0" parTransId="{EE3244A0-6727-486D-A399-EC3EB7DAA9C3}" sibTransId="{9D893750-FAEF-43A8-8213-36C059016BBE}"/>
    <dgm:cxn modelId="{A5FB3859-DD80-4F74-9D45-6A865D63D011}" srcId="{8D19A9AA-8CDA-4A50-A251-3DDA38FAA5A2}" destId="{D3C45EC8-83BE-42C3-AEC6-68472E8A1764}" srcOrd="2" destOrd="0" parTransId="{1CB42FD7-71EC-4FF0-96DA-35C4474921B6}" sibTransId="{74884E14-6E85-4107-A01B-D73FE1955486}"/>
    <dgm:cxn modelId="{45126B59-6785-47E9-BDF8-822B71E7C4BA}" type="presOf" srcId="{D3C45EC8-83BE-42C3-AEC6-68472E8A1764}" destId="{7BBD1EAB-E31B-4A18-8AE0-795271EE3BB0}" srcOrd="0" destOrd="0" presId="urn:microsoft.com/office/officeart/2005/8/layout/default"/>
    <dgm:cxn modelId="{C649FE7E-B57C-4768-9109-B9585694890E}" srcId="{8D19A9AA-8CDA-4A50-A251-3DDA38FAA5A2}" destId="{59C5B1F3-6998-44EB-9B7D-369A2FB0D84E}" srcOrd="4" destOrd="0" parTransId="{9A472C65-C0C9-4D55-B02B-EADB0C472E4D}" sibTransId="{EED205C0-43CC-496E-B74E-AB890D802CDE}"/>
    <dgm:cxn modelId="{A9DA7DA9-D8E1-4D45-8286-63A73C02369E}" srcId="{8D19A9AA-8CDA-4A50-A251-3DDA38FAA5A2}" destId="{A972DF05-8FBC-4429-BC9A-0637E0853C45}" srcOrd="1" destOrd="0" parTransId="{6DC44F55-98A5-41B8-9654-A6DB914F4E67}" sibTransId="{DFB5B854-6E15-4DCD-ADA2-BA6B4201DBAC}"/>
    <dgm:cxn modelId="{0E5D08C8-F050-4FFA-A05E-4922E6AA9137}" type="presOf" srcId="{8D19A9AA-8CDA-4A50-A251-3DDA38FAA5A2}" destId="{8B1302BC-8884-41CD-834B-A838FF2B9ADF}" srcOrd="0" destOrd="0" presId="urn:microsoft.com/office/officeart/2005/8/layout/default"/>
    <dgm:cxn modelId="{C9AF9FDF-E197-4144-A710-875971AD8C6F}" type="presOf" srcId="{59C5B1F3-6998-44EB-9B7D-369A2FB0D84E}" destId="{990AD0C1-0422-4988-B625-443AC7492062}" srcOrd="0" destOrd="0" presId="urn:microsoft.com/office/officeart/2005/8/layout/default"/>
    <dgm:cxn modelId="{AC90DF3C-C2C4-433F-B6B1-3EECE13E9003}" type="presParOf" srcId="{8B1302BC-8884-41CD-834B-A838FF2B9ADF}" destId="{7DBEAB8E-E51E-4F55-BB99-B8FB6257310E}" srcOrd="0" destOrd="0" presId="urn:microsoft.com/office/officeart/2005/8/layout/default"/>
    <dgm:cxn modelId="{6D0FE261-9A30-4892-B869-1C490807A31B}" type="presParOf" srcId="{8B1302BC-8884-41CD-834B-A838FF2B9ADF}" destId="{6EA0898D-3BEE-4D8C-8A5F-AD969256EE7E}" srcOrd="1" destOrd="0" presId="urn:microsoft.com/office/officeart/2005/8/layout/default"/>
    <dgm:cxn modelId="{5A08AD72-BD94-46DD-9A91-76893B8DBE17}" type="presParOf" srcId="{8B1302BC-8884-41CD-834B-A838FF2B9ADF}" destId="{F19256AE-0FE7-4CAA-8C36-BF646FDD83CE}" srcOrd="2" destOrd="0" presId="urn:microsoft.com/office/officeart/2005/8/layout/default"/>
    <dgm:cxn modelId="{D181D2CB-5541-49D8-B863-B3D99E895551}" type="presParOf" srcId="{8B1302BC-8884-41CD-834B-A838FF2B9ADF}" destId="{10FCA3E1-A0EE-4F53-98E2-0808FEF2CCFC}" srcOrd="3" destOrd="0" presId="urn:microsoft.com/office/officeart/2005/8/layout/default"/>
    <dgm:cxn modelId="{31E78318-2CE6-4257-8798-D421CA0359D1}" type="presParOf" srcId="{8B1302BC-8884-41CD-834B-A838FF2B9ADF}" destId="{7BBD1EAB-E31B-4A18-8AE0-795271EE3BB0}" srcOrd="4" destOrd="0" presId="urn:microsoft.com/office/officeart/2005/8/layout/default"/>
    <dgm:cxn modelId="{7B5BE25F-7C83-4004-8EC4-005F2B0D9774}" type="presParOf" srcId="{8B1302BC-8884-41CD-834B-A838FF2B9ADF}" destId="{D386205E-8B83-4AC3-BFC8-6F737F7B2745}" srcOrd="5" destOrd="0" presId="urn:microsoft.com/office/officeart/2005/8/layout/default"/>
    <dgm:cxn modelId="{A08F40FE-5484-49D0-800C-5882D98E54C8}" type="presParOf" srcId="{8B1302BC-8884-41CD-834B-A838FF2B9ADF}" destId="{CCDB8B7E-BEA6-4FC2-A9FC-7E7242ACEF22}" srcOrd="6" destOrd="0" presId="urn:microsoft.com/office/officeart/2005/8/layout/default"/>
    <dgm:cxn modelId="{48357BFD-DCDC-43C6-B509-7F6707E86E6D}" type="presParOf" srcId="{8B1302BC-8884-41CD-834B-A838FF2B9ADF}" destId="{BCB2B1A3-2BF5-4238-BF8F-0660346B77B1}" srcOrd="7" destOrd="0" presId="urn:microsoft.com/office/officeart/2005/8/layout/default"/>
    <dgm:cxn modelId="{2CAFB08C-5970-479D-9D3B-F36EB5D0907C}" type="presParOf" srcId="{8B1302BC-8884-41CD-834B-A838FF2B9ADF}" destId="{990AD0C1-0422-4988-B625-443AC749206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E1483-2E89-4869-9861-EE766962C7D9}">
      <dsp:nvSpPr>
        <dsp:cNvPr id="0" name=""/>
        <dsp:cNvSpPr/>
      </dsp:nvSpPr>
      <dsp:spPr>
        <a:xfrm>
          <a:off x="0" y="1709"/>
          <a:ext cx="6713552" cy="866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F340E-BEB0-4BFB-AE21-629164337A8F}">
      <dsp:nvSpPr>
        <dsp:cNvPr id="0" name=""/>
        <dsp:cNvSpPr/>
      </dsp:nvSpPr>
      <dsp:spPr>
        <a:xfrm>
          <a:off x="262108" y="196666"/>
          <a:ext cx="476560" cy="476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5E47D-4D25-47C4-B51A-97BBC918C5DF}">
      <dsp:nvSpPr>
        <dsp:cNvPr id="0" name=""/>
        <dsp:cNvSpPr/>
      </dsp:nvSpPr>
      <dsp:spPr>
        <a:xfrm>
          <a:off x="1000777" y="1709"/>
          <a:ext cx="5712774" cy="866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02" tIns="91702" rIns="91702" bIns="91702" numCol="1" spcCol="1270" anchor="ctr" anchorCtr="0">
          <a:noAutofit/>
        </a:bodyPr>
        <a:lstStyle/>
        <a:p>
          <a:pPr marL="0" lvl="0" indent="0" algn="l" defTabSz="844550" rtl="0">
            <a:lnSpc>
              <a:spcPct val="100000"/>
            </a:lnSpc>
            <a:spcBef>
              <a:spcPct val="0"/>
            </a:spcBef>
            <a:spcAft>
              <a:spcPct val="35000"/>
            </a:spcAft>
            <a:buNone/>
          </a:pPr>
          <a:r>
            <a:rPr lang="en-US" sz="1900" b="1" kern="1200">
              <a:latin typeface="+mj-lt"/>
            </a:rPr>
            <a:t>Teacher</a:t>
          </a:r>
          <a:r>
            <a:rPr lang="en-US" sz="1900" b="1" kern="1200" baseline="0">
              <a:latin typeface="+mj-lt"/>
            </a:rPr>
            <a:t> wellbeing is the lowest it has been since 2019</a:t>
          </a:r>
          <a:endParaRPr lang="en-US" sz="1900" b="1" kern="1200">
            <a:latin typeface="+mj-lt"/>
          </a:endParaRPr>
        </a:p>
      </dsp:txBody>
      <dsp:txXfrm>
        <a:off x="1000777" y="1709"/>
        <a:ext cx="5712774" cy="866474"/>
      </dsp:txXfrm>
    </dsp:sp>
    <dsp:sp modelId="{58093171-9D0B-469D-BC1B-C433DE30504F}">
      <dsp:nvSpPr>
        <dsp:cNvPr id="0" name=""/>
        <dsp:cNvSpPr/>
      </dsp:nvSpPr>
      <dsp:spPr>
        <a:xfrm>
          <a:off x="0" y="1084802"/>
          <a:ext cx="6713552" cy="866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2089D-2E22-4519-BEE5-35C740FBB5E8}">
      <dsp:nvSpPr>
        <dsp:cNvPr id="0" name=""/>
        <dsp:cNvSpPr/>
      </dsp:nvSpPr>
      <dsp:spPr>
        <a:xfrm>
          <a:off x="262108" y="1279759"/>
          <a:ext cx="476560" cy="476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1ABB1-E1D2-47CD-9B70-51D95A2D531A}">
      <dsp:nvSpPr>
        <dsp:cNvPr id="0" name=""/>
        <dsp:cNvSpPr/>
      </dsp:nvSpPr>
      <dsp:spPr>
        <a:xfrm>
          <a:off x="1000777" y="1084802"/>
          <a:ext cx="5712774" cy="866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02" tIns="91702" rIns="91702" bIns="91702" numCol="1" spcCol="1270" anchor="ctr" anchorCtr="0">
          <a:noAutofit/>
        </a:bodyPr>
        <a:lstStyle/>
        <a:p>
          <a:pPr marL="0" lvl="0" indent="0" algn="l" defTabSz="844550" rtl="0">
            <a:lnSpc>
              <a:spcPct val="100000"/>
            </a:lnSpc>
            <a:spcBef>
              <a:spcPct val="0"/>
            </a:spcBef>
            <a:spcAft>
              <a:spcPct val="35000"/>
            </a:spcAft>
            <a:buNone/>
          </a:pPr>
          <a:r>
            <a:rPr lang="en-GB" sz="1900" b="1" kern="1200"/>
            <a:t>76% of all staff are stressed (86% of senior leaders) </a:t>
          </a:r>
          <a:endParaRPr lang="en-US" sz="1900" b="1" kern="1200"/>
        </a:p>
      </dsp:txBody>
      <dsp:txXfrm>
        <a:off x="1000777" y="1084802"/>
        <a:ext cx="5712774" cy="866474"/>
      </dsp:txXfrm>
    </dsp:sp>
    <dsp:sp modelId="{6BF83A01-6A13-4088-B3C2-6B453D3E0F4E}">
      <dsp:nvSpPr>
        <dsp:cNvPr id="0" name=""/>
        <dsp:cNvSpPr/>
      </dsp:nvSpPr>
      <dsp:spPr>
        <a:xfrm>
          <a:off x="0" y="2167895"/>
          <a:ext cx="6713552" cy="866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D5224-7AE4-45F8-872C-5B47E7631C43}">
      <dsp:nvSpPr>
        <dsp:cNvPr id="0" name=""/>
        <dsp:cNvSpPr/>
      </dsp:nvSpPr>
      <dsp:spPr>
        <a:xfrm>
          <a:off x="262108" y="2362851"/>
          <a:ext cx="476560" cy="476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569C9-8454-4F0D-9231-4CD2FAFC3570}">
      <dsp:nvSpPr>
        <dsp:cNvPr id="0" name=""/>
        <dsp:cNvSpPr/>
      </dsp:nvSpPr>
      <dsp:spPr>
        <a:xfrm>
          <a:off x="1000777" y="2167895"/>
          <a:ext cx="5712774" cy="866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02" tIns="91702" rIns="91702" bIns="91702" numCol="1" spcCol="1270" anchor="ctr" anchorCtr="0">
          <a:noAutofit/>
        </a:bodyPr>
        <a:lstStyle/>
        <a:p>
          <a:pPr marL="0" lvl="0" indent="0" algn="l" defTabSz="844550">
            <a:lnSpc>
              <a:spcPct val="100000"/>
            </a:lnSpc>
            <a:spcBef>
              <a:spcPct val="0"/>
            </a:spcBef>
            <a:spcAft>
              <a:spcPct val="35000"/>
            </a:spcAft>
            <a:buNone/>
          </a:pPr>
          <a:r>
            <a:rPr lang="en-GB" sz="1900" b="1" kern="1200">
              <a:latin typeface="+mj-lt"/>
            </a:rPr>
            <a:t>49% feel their organisation’s culture has a negative effect on staff mental health and wellbeing</a:t>
          </a:r>
          <a:endParaRPr lang="en-US" sz="1900" b="1" kern="1200">
            <a:latin typeface="+mj-lt"/>
          </a:endParaRPr>
        </a:p>
      </dsp:txBody>
      <dsp:txXfrm>
        <a:off x="1000777" y="2167895"/>
        <a:ext cx="5712774" cy="866474"/>
      </dsp:txXfrm>
    </dsp:sp>
    <dsp:sp modelId="{EE2241AC-6806-40CA-9D52-E287A0A16749}">
      <dsp:nvSpPr>
        <dsp:cNvPr id="0" name=""/>
        <dsp:cNvSpPr/>
      </dsp:nvSpPr>
      <dsp:spPr>
        <a:xfrm>
          <a:off x="0" y="3250988"/>
          <a:ext cx="6713552" cy="86647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8E8F7F10-457B-4399-AF40-C87DF2EF3FD9}">
      <dsp:nvSpPr>
        <dsp:cNvPr id="0" name=""/>
        <dsp:cNvSpPr/>
      </dsp:nvSpPr>
      <dsp:spPr>
        <a:xfrm>
          <a:off x="262108" y="3445944"/>
          <a:ext cx="476560" cy="476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3D0C1-BA37-4187-B3EF-28DBDF27FFC8}">
      <dsp:nvSpPr>
        <dsp:cNvPr id="0" name=""/>
        <dsp:cNvSpPr/>
      </dsp:nvSpPr>
      <dsp:spPr>
        <a:xfrm>
          <a:off x="1000777" y="3250988"/>
          <a:ext cx="5712774" cy="866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02" tIns="91702" rIns="91702" bIns="91702" numCol="1" spcCol="1270" anchor="ctr" anchorCtr="0">
          <a:noAutofit/>
        </a:bodyPr>
        <a:lstStyle/>
        <a:p>
          <a:pPr marL="0" lvl="0" indent="0" algn="l" defTabSz="844550">
            <a:lnSpc>
              <a:spcPct val="100000"/>
            </a:lnSpc>
            <a:spcBef>
              <a:spcPct val="0"/>
            </a:spcBef>
            <a:spcAft>
              <a:spcPct val="35000"/>
            </a:spcAft>
            <a:buNone/>
          </a:pPr>
          <a:r>
            <a:rPr lang="en-GB" sz="1900" kern="1200"/>
            <a:t>How might we create more resilient environments for teachers?</a:t>
          </a:r>
          <a:endParaRPr lang="en-US" sz="1900" kern="1200"/>
        </a:p>
      </dsp:txBody>
      <dsp:txXfrm>
        <a:off x="1000777" y="3250988"/>
        <a:ext cx="5712774" cy="866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15C2D-CDF3-417E-8F79-3548F727B0FB}">
      <dsp:nvSpPr>
        <dsp:cNvPr id="0" name=""/>
        <dsp:cNvSpPr/>
      </dsp:nvSpPr>
      <dsp:spPr>
        <a:xfrm>
          <a:off x="3498227" y="176773"/>
          <a:ext cx="3508266" cy="121837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0DCE2-B9E2-4446-A947-4DDA31763E1B}">
      <dsp:nvSpPr>
        <dsp:cNvPr id="0" name=""/>
        <dsp:cNvSpPr/>
      </dsp:nvSpPr>
      <dsp:spPr>
        <a:xfrm>
          <a:off x="4917851" y="3160159"/>
          <a:ext cx="679896" cy="43513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5E2BE-AD67-4E07-8A67-6ADEE9E32FA3}">
      <dsp:nvSpPr>
        <dsp:cNvPr id="0" name=""/>
        <dsp:cNvSpPr/>
      </dsp:nvSpPr>
      <dsp:spPr>
        <a:xfrm>
          <a:off x="3626048" y="3508266"/>
          <a:ext cx="3263503"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3626048" y="3508266"/>
        <a:ext cx="3263503" cy="815875"/>
      </dsp:txXfrm>
    </dsp:sp>
    <dsp:sp modelId="{C7A228AC-0E92-46AC-BFD1-5DB77AF982D2}">
      <dsp:nvSpPr>
        <dsp:cNvPr id="0" name=""/>
        <dsp:cNvSpPr/>
      </dsp:nvSpPr>
      <dsp:spPr>
        <a:xfrm>
          <a:off x="4773713" y="1489245"/>
          <a:ext cx="1223813" cy="1223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Exo-systemic factors (Educational Policies)</a:t>
          </a:r>
        </a:p>
      </dsp:txBody>
      <dsp:txXfrm>
        <a:off x="4952936" y="1668468"/>
        <a:ext cx="865367" cy="865367"/>
      </dsp:txXfrm>
    </dsp:sp>
    <dsp:sp modelId="{B992881A-CEAF-48E6-A9E7-599943481DE9}">
      <dsp:nvSpPr>
        <dsp:cNvPr id="0" name=""/>
        <dsp:cNvSpPr/>
      </dsp:nvSpPr>
      <dsp:spPr>
        <a:xfrm>
          <a:off x="3905961" y="451840"/>
          <a:ext cx="1223813" cy="122381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School Factors (School Culture)</a:t>
          </a:r>
        </a:p>
      </dsp:txBody>
      <dsp:txXfrm>
        <a:off x="4085184" y="631063"/>
        <a:ext cx="865367" cy="865367"/>
      </dsp:txXfrm>
    </dsp:sp>
    <dsp:sp modelId="{6F6C982F-E007-4067-9B73-3E66AFEC574B}">
      <dsp:nvSpPr>
        <dsp:cNvPr id="0" name=""/>
        <dsp:cNvSpPr/>
      </dsp:nvSpPr>
      <dsp:spPr>
        <a:xfrm>
          <a:off x="5100896" y="275222"/>
          <a:ext cx="1223813" cy="122381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Individual Factors</a:t>
          </a:r>
        </a:p>
        <a:p>
          <a:pPr marL="0" lvl="0" indent="0" algn="ctr" defTabSz="533400">
            <a:lnSpc>
              <a:spcPct val="90000"/>
            </a:lnSpc>
            <a:spcBef>
              <a:spcPct val="0"/>
            </a:spcBef>
            <a:spcAft>
              <a:spcPct val="35000"/>
            </a:spcAft>
            <a:buNone/>
          </a:pPr>
          <a:r>
            <a:rPr lang="en-GB" sz="1200" kern="1200"/>
            <a:t>(Optimism)</a:t>
          </a:r>
        </a:p>
      </dsp:txBody>
      <dsp:txXfrm>
        <a:off x="5280119" y="454445"/>
        <a:ext cx="865367" cy="865367"/>
      </dsp:txXfrm>
    </dsp:sp>
    <dsp:sp modelId="{2E440C64-D9F3-4034-A454-01490FB0DCDD}">
      <dsp:nvSpPr>
        <dsp:cNvPr id="0" name=""/>
        <dsp:cNvSpPr/>
      </dsp:nvSpPr>
      <dsp:spPr>
        <a:xfrm>
          <a:off x="3305963" y="113152"/>
          <a:ext cx="3807420" cy="304593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EAB8E-E51E-4F55-BB99-B8FB6257310E}">
      <dsp:nvSpPr>
        <dsp:cNvPr id="0" name=""/>
        <dsp:cNvSpPr/>
      </dsp:nvSpPr>
      <dsp:spPr>
        <a:xfrm>
          <a:off x="590503" y="846"/>
          <a:ext cx="2351260" cy="1410756"/>
        </a:xfrm>
        <a:prstGeom prst="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Voice &amp; Inclusivity</a:t>
          </a:r>
        </a:p>
      </dsp:txBody>
      <dsp:txXfrm>
        <a:off x="590503" y="846"/>
        <a:ext cx="2351260" cy="1410756"/>
      </dsp:txXfrm>
    </dsp:sp>
    <dsp:sp modelId="{F19256AE-0FE7-4CAA-8C36-BF646FDD83CE}">
      <dsp:nvSpPr>
        <dsp:cNvPr id="0" name=""/>
        <dsp:cNvSpPr/>
      </dsp:nvSpPr>
      <dsp:spPr>
        <a:xfrm>
          <a:off x="3176890" y="846"/>
          <a:ext cx="2351260" cy="1410756"/>
        </a:xfrm>
        <a:prstGeom prst="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Optimism &amp; Positivity</a:t>
          </a:r>
        </a:p>
      </dsp:txBody>
      <dsp:txXfrm>
        <a:off x="3176890" y="846"/>
        <a:ext cx="2351260" cy="1410756"/>
      </dsp:txXfrm>
    </dsp:sp>
    <dsp:sp modelId="{7BBD1EAB-E31B-4A18-8AE0-795271EE3BB0}">
      <dsp:nvSpPr>
        <dsp:cNvPr id="0" name=""/>
        <dsp:cNvSpPr/>
      </dsp:nvSpPr>
      <dsp:spPr>
        <a:xfrm>
          <a:off x="590503" y="1646728"/>
          <a:ext cx="2351260" cy="1410756"/>
        </a:xfrm>
        <a:prstGeom prst="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Trust &amp; Autonomy</a:t>
          </a:r>
        </a:p>
      </dsp:txBody>
      <dsp:txXfrm>
        <a:off x="590503" y="1646728"/>
        <a:ext cx="2351260" cy="1410756"/>
      </dsp:txXfrm>
    </dsp:sp>
    <dsp:sp modelId="{CCDB8B7E-BEA6-4FC2-A9FC-7E7242ACEF22}">
      <dsp:nvSpPr>
        <dsp:cNvPr id="0" name=""/>
        <dsp:cNvSpPr/>
      </dsp:nvSpPr>
      <dsp:spPr>
        <a:xfrm>
          <a:off x="3176890" y="1646728"/>
          <a:ext cx="2351260" cy="1410756"/>
        </a:xfrm>
        <a:prstGeom prst="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Engagement &amp; Belonging</a:t>
          </a:r>
        </a:p>
      </dsp:txBody>
      <dsp:txXfrm>
        <a:off x="3176890" y="1646728"/>
        <a:ext cx="2351260" cy="1410756"/>
      </dsp:txXfrm>
    </dsp:sp>
    <dsp:sp modelId="{990AD0C1-0422-4988-B625-443AC7492062}">
      <dsp:nvSpPr>
        <dsp:cNvPr id="0" name=""/>
        <dsp:cNvSpPr/>
      </dsp:nvSpPr>
      <dsp:spPr>
        <a:xfrm>
          <a:off x="1883697" y="3292611"/>
          <a:ext cx="2351260" cy="1410756"/>
        </a:xfrm>
        <a:prstGeom prst="rect">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Safety</a:t>
          </a:r>
        </a:p>
      </dsp:txBody>
      <dsp:txXfrm>
        <a:off x="1883697" y="3292611"/>
        <a:ext cx="2351260" cy="1410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EAB8E-E51E-4F55-BB99-B8FB6257310E}">
      <dsp:nvSpPr>
        <dsp:cNvPr id="0" name=""/>
        <dsp:cNvSpPr/>
      </dsp:nvSpPr>
      <dsp:spPr>
        <a:xfrm>
          <a:off x="590503" y="846"/>
          <a:ext cx="2351260" cy="1410756"/>
        </a:xfrm>
        <a:prstGeom prst="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Voice &amp; Inclusivity</a:t>
          </a:r>
        </a:p>
      </dsp:txBody>
      <dsp:txXfrm>
        <a:off x="590503" y="846"/>
        <a:ext cx="2351260" cy="1410756"/>
      </dsp:txXfrm>
    </dsp:sp>
    <dsp:sp modelId="{F19256AE-0FE7-4CAA-8C36-BF646FDD83CE}">
      <dsp:nvSpPr>
        <dsp:cNvPr id="0" name=""/>
        <dsp:cNvSpPr/>
      </dsp:nvSpPr>
      <dsp:spPr>
        <a:xfrm>
          <a:off x="3176890" y="846"/>
          <a:ext cx="2351260" cy="1410756"/>
        </a:xfrm>
        <a:prstGeom prst="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Optimism &amp; Positivity</a:t>
          </a:r>
        </a:p>
      </dsp:txBody>
      <dsp:txXfrm>
        <a:off x="3176890" y="846"/>
        <a:ext cx="2351260" cy="1410756"/>
      </dsp:txXfrm>
    </dsp:sp>
    <dsp:sp modelId="{7BBD1EAB-E31B-4A18-8AE0-795271EE3BB0}">
      <dsp:nvSpPr>
        <dsp:cNvPr id="0" name=""/>
        <dsp:cNvSpPr/>
      </dsp:nvSpPr>
      <dsp:spPr>
        <a:xfrm>
          <a:off x="590503" y="1646728"/>
          <a:ext cx="2351260" cy="1410756"/>
        </a:xfrm>
        <a:prstGeom prst="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Trust &amp; Autonomy</a:t>
          </a:r>
        </a:p>
      </dsp:txBody>
      <dsp:txXfrm>
        <a:off x="590503" y="1646728"/>
        <a:ext cx="2351260" cy="1410756"/>
      </dsp:txXfrm>
    </dsp:sp>
    <dsp:sp modelId="{CCDB8B7E-BEA6-4FC2-A9FC-7E7242ACEF22}">
      <dsp:nvSpPr>
        <dsp:cNvPr id="0" name=""/>
        <dsp:cNvSpPr/>
      </dsp:nvSpPr>
      <dsp:spPr>
        <a:xfrm>
          <a:off x="3176890" y="1646728"/>
          <a:ext cx="2351260" cy="1410756"/>
        </a:xfrm>
        <a:prstGeom prst="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Engagement &amp; Belonging</a:t>
          </a:r>
        </a:p>
      </dsp:txBody>
      <dsp:txXfrm>
        <a:off x="3176890" y="1646728"/>
        <a:ext cx="2351260" cy="1410756"/>
      </dsp:txXfrm>
    </dsp:sp>
    <dsp:sp modelId="{990AD0C1-0422-4988-B625-443AC7492062}">
      <dsp:nvSpPr>
        <dsp:cNvPr id="0" name=""/>
        <dsp:cNvSpPr/>
      </dsp:nvSpPr>
      <dsp:spPr>
        <a:xfrm>
          <a:off x="1883697" y="3292611"/>
          <a:ext cx="2351260" cy="1410756"/>
        </a:xfrm>
        <a:prstGeom prst="rect">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Safety</a:t>
          </a:r>
        </a:p>
      </dsp:txBody>
      <dsp:txXfrm>
        <a:off x="1883697" y="3292611"/>
        <a:ext cx="2351260" cy="14107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21365-A7DA-4AD9-826F-90FB265F48BC}" type="datetimeFigureOut">
              <a:rPr lang="en-GB" smtClean="0"/>
              <a:t>03/12/2025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338D1-2484-430C-8231-A0A62020A231}" type="slidenum">
              <a:rPr lang="en-GB" smtClean="0"/>
              <a:t>‹#›</a:t>
            </a:fld>
            <a:endParaRPr lang="en-GB"/>
          </a:p>
        </p:txBody>
      </p:sp>
    </p:spTree>
    <p:extLst>
      <p:ext uri="{BB962C8B-B14F-4D97-AF65-F5344CB8AC3E}">
        <p14:creationId xmlns:p14="http://schemas.microsoft.com/office/powerpoint/2010/main" val="109231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338D1-2484-430C-8231-A0A62020A231}" type="slidenum">
              <a:rPr lang="en-GB" smtClean="0"/>
              <a:t>1</a:t>
            </a:fld>
            <a:endParaRPr lang="en-GB"/>
          </a:p>
        </p:txBody>
      </p:sp>
    </p:spTree>
    <p:extLst>
      <p:ext uri="{BB962C8B-B14F-4D97-AF65-F5344CB8AC3E}">
        <p14:creationId xmlns:p14="http://schemas.microsoft.com/office/powerpoint/2010/main" val="17173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338D1-2484-430C-8231-A0A62020A231}" type="slidenum">
              <a:rPr lang="en-GB" smtClean="0"/>
              <a:t>11</a:t>
            </a:fld>
            <a:endParaRPr lang="en-GB"/>
          </a:p>
        </p:txBody>
      </p:sp>
    </p:spTree>
    <p:extLst>
      <p:ext uri="{BB962C8B-B14F-4D97-AF65-F5344CB8AC3E}">
        <p14:creationId xmlns:p14="http://schemas.microsoft.com/office/powerpoint/2010/main" val="217157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CD7C6-D7F3-4DB8-FAF8-E70270BFB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F5BEC-7335-F308-803E-B27705161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6A5B9-DF3D-1028-D6CC-11105F7841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CEA471-AE7B-8C6E-3EF2-FC835596CD8E}"/>
              </a:ext>
            </a:extLst>
          </p:cNvPr>
          <p:cNvSpPr>
            <a:spLocks noGrp="1"/>
          </p:cNvSpPr>
          <p:nvPr>
            <p:ph type="sldNum" sz="quarter" idx="5"/>
          </p:nvPr>
        </p:nvSpPr>
        <p:spPr/>
        <p:txBody>
          <a:bodyPr/>
          <a:lstStyle/>
          <a:p>
            <a:fld id="{F98338D1-2484-430C-8231-A0A62020A231}" type="slidenum">
              <a:rPr lang="en-GB" smtClean="0"/>
              <a:t>13</a:t>
            </a:fld>
            <a:endParaRPr lang="en-GB"/>
          </a:p>
        </p:txBody>
      </p:sp>
    </p:spTree>
    <p:extLst>
      <p:ext uri="{BB962C8B-B14F-4D97-AF65-F5344CB8AC3E}">
        <p14:creationId xmlns:p14="http://schemas.microsoft.com/office/powerpoint/2010/main" val="1282111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338D1-2484-430C-8231-A0A62020A231}" type="slidenum">
              <a:rPr lang="en-GB" smtClean="0"/>
              <a:t>14</a:t>
            </a:fld>
            <a:endParaRPr lang="en-GB"/>
          </a:p>
        </p:txBody>
      </p:sp>
    </p:spTree>
    <p:extLst>
      <p:ext uri="{BB962C8B-B14F-4D97-AF65-F5344CB8AC3E}">
        <p14:creationId xmlns:p14="http://schemas.microsoft.com/office/powerpoint/2010/main" val="384705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338D1-2484-430C-8231-A0A62020A231}" type="slidenum">
              <a:rPr lang="en-GB" smtClean="0"/>
              <a:t>17</a:t>
            </a:fld>
            <a:endParaRPr lang="en-GB"/>
          </a:p>
        </p:txBody>
      </p:sp>
    </p:spTree>
    <p:extLst>
      <p:ext uri="{BB962C8B-B14F-4D97-AF65-F5344CB8AC3E}">
        <p14:creationId xmlns:p14="http://schemas.microsoft.com/office/powerpoint/2010/main" val="464701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338D1-2484-430C-8231-A0A62020A231}" type="slidenum">
              <a:rPr lang="en-GB" smtClean="0"/>
              <a:t>18</a:t>
            </a:fld>
            <a:endParaRPr lang="en-GB"/>
          </a:p>
        </p:txBody>
      </p:sp>
    </p:spTree>
    <p:extLst>
      <p:ext uri="{BB962C8B-B14F-4D97-AF65-F5344CB8AC3E}">
        <p14:creationId xmlns:p14="http://schemas.microsoft.com/office/powerpoint/2010/main" val="2102741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338D1-2484-430C-8231-A0A62020A231}" type="slidenum">
              <a:rPr lang="en-GB" smtClean="0"/>
              <a:t>19</a:t>
            </a:fld>
            <a:endParaRPr lang="en-GB"/>
          </a:p>
        </p:txBody>
      </p:sp>
    </p:spTree>
    <p:extLst>
      <p:ext uri="{BB962C8B-B14F-4D97-AF65-F5344CB8AC3E}">
        <p14:creationId xmlns:p14="http://schemas.microsoft.com/office/powerpoint/2010/main" val="1971919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338D1-2484-430C-8231-A0A62020A231}" type="slidenum">
              <a:rPr lang="en-GB" smtClean="0"/>
              <a:t>20</a:t>
            </a:fld>
            <a:endParaRPr lang="en-GB"/>
          </a:p>
        </p:txBody>
      </p:sp>
    </p:spTree>
    <p:extLst>
      <p:ext uri="{BB962C8B-B14F-4D97-AF65-F5344CB8AC3E}">
        <p14:creationId xmlns:p14="http://schemas.microsoft.com/office/powerpoint/2010/main" val="3351563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338D1-2484-430C-8231-A0A62020A231}" type="slidenum">
              <a:rPr lang="en-GB" smtClean="0"/>
              <a:t>21</a:t>
            </a:fld>
            <a:endParaRPr lang="en-GB"/>
          </a:p>
        </p:txBody>
      </p:sp>
    </p:spTree>
    <p:extLst>
      <p:ext uri="{BB962C8B-B14F-4D97-AF65-F5344CB8AC3E}">
        <p14:creationId xmlns:p14="http://schemas.microsoft.com/office/powerpoint/2010/main" val="240517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338D1-2484-430C-8231-A0A62020A231}" type="slidenum">
              <a:rPr lang="en-GB" smtClean="0"/>
              <a:t>22</a:t>
            </a:fld>
            <a:endParaRPr lang="en-GB"/>
          </a:p>
        </p:txBody>
      </p:sp>
    </p:spTree>
    <p:extLst>
      <p:ext uri="{BB962C8B-B14F-4D97-AF65-F5344CB8AC3E}">
        <p14:creationId xmlns:p14="http://schemas.microsoft.com/office/powerpoint/2010/main" val="37259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338D1-2484-430C-8231-A0A62020A231}" type="slidenum">
              <a:rPr lang="en-GB" smtClean="0"/>
              <a:t>24</a:t>
            </a:fld>
            <a:endParaRPr lang="en-GB"/>
          </a:p>
        </p:txBody>
      </p:sp>
    </p:spTree>
    <p:extLst>
      <p:ext uri="{BB962C8B-B14F-4D97-AF65-F5344CB8AC3E}">
        <p14:creationId xmlns:p14="http://schemas.microsoft.com/office/powerpoint/2010/main" val="4219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5C1D1-90A1-4753-83EA-DE358F84D0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719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8338D1-2484-430C-8231-A0A62020A231}" type="slidenum">
              <a:rPr lang="en-GB" smtClean="0"/>
              <a:t>26</a:t>
            </a:fld>
            <a:endParaRPr lang="en-GB"/>
          </a:p>
        </p:txBody>
      </p:sp>
    </p:spTree>
    <p:extLst>
      <p:ext uri="{BB962C8B-B14F-4D97-AF65-F5344CB8AC3E}">
        <p14:creationId xmlns:p14="http://schemas.microsoft.com/office/powerpoint/2010/main" val="230723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sz="12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F8DE9-F10C-485B-9164-412B9A9B18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76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DDD7C-8BF7-417C-B3D0-447C4990AA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62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sz="12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F8DE9-F10C-485B-9164-412B9A9B18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82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F48F-574D-406B-845A-F673B3D3CC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98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310332-BC34-4E30-9E26-35FB8F1A6644}" type="slidenum">
              <a:rPr lang="en-GB" smtClean="0"/>
              <a:t>8</a:t>
            </a:fld>
            <a:endParaRPr lang="en-GB"/>
          </a:p>
        </p:txBody>
      </p:sp>
    </p:spTree>
    <p:extLst>
      <p:ext uri="{BB962C8B-B14F-4D97-AF65-F5344CB8AC3E}">
        <p14:creationId xmlns:p14="http://schemas.microsoft.com/office/powerpoint/2010/main" val="166871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310332-BC34-4E30-9E26-35FB8F1A6644}" type="slidenum">
              <a:rPr lang="en-GB" smtClean="0"/>
              <a:t>9</a:t>
            </a:fld>
            <a:endParaRPr lang="en-GB"/>
          </a:p>
        </p:txBody>
      </p:sp>
    </p:spTree>
    <p:extLst>
      <p:ext uri="{BB962C8B-B14F-4D97-AF65-F5344CB8AC3E}">
        <p14:creationId xmlns:p14="http://schemas.microsoft.com/office/powerpoint/2010/main" val="243880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338D1-2484-430C-8231-A0A62020A231}" type="slidenum">
              <a:rPr lang="en-GB" smtClean="0"/>
              <a:t>10</a:t>
            </a:fld>
            <a:endParaRPr lang="en-GB"/>
          </a:p>
        </p:txBody>
      </p:sp>
    </p:spTree>
    <p:extLst>
      <p:ext uri="{BB962C8B-B14F-4D97-AF65-F5344CB8AC3E}">
        <p14:creationId xmlns:p14="http://schemas.microsoft.com/office/powerpoint/2010/main" val="116427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12/3/2025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1867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12/3/2025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6735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12/3/2025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32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178D-2A31-F203-0F3A-AED931EAEC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E60EFF-0C24-2DD4-D0BD-0BEA535F89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B9B576-25DF-0DA4-ABA2-6A4E3CCC3A34}"/>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5" name="Footer Placeholder 4">
            <a:extLst>
              <a:ext uri="{FF2B5EF4-FFF2-40B4-BE49-F238E27FC236}">
                <a16:creationId xmlns:a16="http://schemas.microsoft.com/office/drawing/2014/main" id="{3F3A71B4-5B0C-C757-0631-FF65FF761D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14878-148A-4FEA-7F2C-C9A2CB1F00C7}"/>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184606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9F9D-E63D-AFB4-3B74-46CE253779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6B3CB9-CA93-AF1F-68CD-37264B584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ACACD4-7321-5697-9815-A0A9052A18E2}"/>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5" name="Footer Placeholder 4">
            <a:extLst>
              <a:ext uri="{FF2B5EF4-FFF2-40B4-BE49-F238E27FC236}">
                <a16:creationId xmlns:a16="http://schemas.microsoft.com/office/drawing/2014/main" id="{3841E160-3403-05E8-6E4A-5F62D5B014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8AD2A0-8C78-42E5-E9A2-75BBEBBD89F2}"/>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1892912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70A6-C4E4-6622-B286-8488BEEFF7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C9A23C-6726-0C2D-7069-99F239526B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759233-E731-B337-190F-4543C9CD66D6}"/>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5" name="Footer Placeholder 4">
            <a:extLst>
              <a:ext uri="{FF2B5EF4-FFF2-40B4-BE49-F238E27FC236}">
                <a16:creationId xmlns:a16="http://schemas.microsoft.com/office/drawing/2014/main" id="{798F6590-803A-2B46-ED54-4BE58766ED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C0471D-A084-936C-674E-003AA2623586}"/>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3837759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A97E-549E-95E6-6747-7CAA56169F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DD756-B92C-86E2-42C4-3CC465AC6C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96B2BF-3678-334B-2762-2E9535B5D5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36135C-A58E-607F-A0A1-26CBA64AF369}"/>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6" name="Footer Placeholder 5">
            <a:extLst>
              <a:ext uri="{FF2B5EF4-FFF2-40B4-BE49-F238E27FC236}">
                <a16:creationId xmlns:a16="http://schemas.microsoft.com/office/drawing/2014/main" id="{540951AA-0FE8-490B-6067-867BBE1DD8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6BE325-D76F-F948-C4D4-9E441412C0A0}"/>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332753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AD17-177D-821E-4902-EF4A32895A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625A83-D4B8-CBA8-5495-3B0ED239D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D15A6-55FF-CB7D-8FDB-EB2CD1D79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828300-EC59-3266-BDE0-A7A488111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E643E-6F93-CC74-DA5D-646CDDD54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F06C63-8B8C-12DF-5B6E-53F7EF4D04F1}"/>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8" name="Footer Placeholder 7">
            <a:extLst>
              <a:ext uri="{FF2B5EF4-FFF2-40B4-BE49-F238E27FC236}">
                <a16:creationId xmlns:a16="http://schemas.microsoft.com/office/drawing/2014/main" id="{D66633F2-19BC-0089-6BFC-CE915FA9BC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F429FD7-DD7B-26FA-1FBA-77434A56BA18}"/>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357650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A158A-28F3-BFF2-295A-29BBC2891A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68377F-3BE0-167A-89B2-51E44836E004}"/>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4" name="Footer Placeholder 3">
            <a:extLst>
              <a:ext uri="{FF2B5EF4-FFF2-40B4-BE49-F238E27FC236}">
                <a16:creationId xmlns:a16="http://schemas.microsoft.com/office/drawing/2014/main" id="{EBCF0FF5-08B1-5554-A0DC-D7C7A19339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17FE0F-0D7B-DDAD-8DAE-90717466F072}"/>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4272448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F5E600-3CF4-46E4-87B6-A0B5139DFD8E}"/>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3" name="Footer Placeholder 2">
            <a:extLst>
              <a:ext uri="{FF2B5EF4-FFF2-40B4-BE49-F238E27FC236}">
                <a16:creationId xmlns:a16="http://schemas.microsoft.com/office/drawing/2014/main" id="{DCCAD00B-B143-887E-3BA9-128DA3FB04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D23159-3F47-9D24-9C7E-23ABE923A7C2}"/>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2040402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AA5F-E392-B440-6786-736C2D8B0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9C51DD-2698-DB11-A23B-D11BB9E1A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B720F5-A15B-E280-2DC4-7BD623086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6F099-A70F-DFAC-57B2-B54C84A41EA3}"/>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6" name="Footer Placeholder 5">
            <a:extLst>
              <a:ext uri="{FF2B5EF4-FFF2-40B4-BE49-F238E27FC236}">
                <a16:creationId xmlns:a16="http://schemas.microsoft.com/office/drawing/2014/main" id="{C4CCBE05-4C96-2C21-3A74-5B30149F31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B3387-89CF-AC2A-5C10-A8125D0FB9EB}"/>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166832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12/3/2025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90403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7193-0E87-864B-A69C-DED3B123E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4E3982-2BB9-4C69-404C-A35541080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1ED7E1-2FC4-EA8A-03C9-702948132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CFC629-E7CD-0073-B76D-86777C9F6CD8}"/>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6" name="Footer Placeholder 5">
            <a:extLst>
              <a:ext uri="{FF2B5EF4-FFF2-40B4-BE49-F238E27FC236}">
                <a16:creationId xmlns:a16="http://schemas.microsoft.com/office/drawing/2014/main" id="{27359787-22AF-AA4B-E9E6-C695F69AA0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B57DA-CA1E-DD45-EE95-6A417F197871}"/>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3075028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72CB-0807-4408-6444-3DC8D579F6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30F353-6083-AF26-F6EB-8D79931172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65EA3-182B-9E86-C627-59821C43B328}"/>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5" name="Footer Placeholder 4">
            <a:extLst>
              <a:ext uri="{FF2B5EF4-FFF2-40B4-BE49-F238E27FC236}">
                <a16:creationId xmlns:a16="http://schemas.microsoft.com/office/drawing/2014/main" id="{A825C029-9A70-3D4A-D0AA-C7DD0602EB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4C46E0-72B3-8DE7-3DA1-0C34C0C3B8FF}"/>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1725134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69367C-CA01-921A-C15A-BEA456179C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5799A8-D82D-C43F-17E0-62DDCE748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D3E7AA-B7EB-40FE-F002-7F5DA02066DD}"/>
              </a:ext>
            </a:extLst>
          </p:cNvPr>
          <p:cNvSpPr>
            <a:spLocks noGrp="1"/>
          </p:cNvSpPr>
          <p:nvPr>
            <p:ph type="dt" sz="half" idx="10"/>
          </p:nvPr>
        </p:nvSpPr>
        <p:spPr/>
        <p:txBody>
          <a:bodyPr/>
          <a:lstStyle/>
          <a:p>
            <a:fld id="{70B3DF36-250E-4286-A2A1-E01422EDA622}" type="datetimeFigureOut">
              <a:rPr lang="en-GB" smtClean="0"/>
              <a:t>03/12/2025</a:t>
            </a:fld>
            <a:endParaRPr lang="en-GB"/>
          </a:p>
        </p:txBody>
      </p:sp>
      <p:sp>
        <p:nvSpPr>
          <p:cNvPr id="5" name="Footer Placeholder 4">
            <a:extLst>
              <a:ext uri="{FF2B5EF4-FFF2-40B4-BE49-F238E27FC236}">
                <a16:creationId xmlns:a16="http://schemas.microsoft.com/office/drawing/2014/main" id="{08502EAC-4526-8F85-D6F4-DA9C30577D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25973-FF4D-42C4-B97D-99B5AF8E5B3E}"/>
              </a:ext>
            </a:extLst>
          </p:cNvPr>
          <p:cNvSpPr>
            <a:spLocks noGrp="1"/>
          </p:cNvSpPr>
          <p:nvPr>
            <p:ph type="sldNum" sz="quarter" idx="12"/>
          </p:nvPr>
        </p:nvSpPr>
        <p:spPr/>
        <p:txBody>
          <a:bodyPr/>
          <a:lstStyle/>
          <a:p>
            <a:fld id="{B6EBE5A2-7D8D-4792-A1A4-EC42DAE14323}" type="slidenum">
              <a:rPr lang="en-GB" smtClean="0"/>
              <a:t>‹#›</a:t>
            </a:fld>
            <a:endParaRPr lang="en-GB"/>
          </a:p>
        </p:txBody>
      </p:sp>
    </p:spTree>
    <p:extLst>
      <p:ext uri="{BB962C8B-B14F-4D97-AF65-F5344CB8AC3E}">
        <p14:creationId xmlns:p14="http://schemas.microsoft.com/office/powerpoint/2010/main" val="335858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378653" y="1235660"/>
            <a:ext cx="1152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a:t>&lt;Content Heading&gt;</a:t>
            </a:r>
            <a:endParaRPr lang="en-GB"/>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378653" y="1920763"/>
            <a:ext cx="11503004"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&lt;Body Text&gt;</a:t>
            </a:r>
          </a:p>
          <a:p>
            <a:pPr lvl="0"/>
            <a:endParaRPr lang="en-GB"/>
          </a:p>
        </p:txBody>
      </p:sp>
    </p:spTree>
    <p:extLst>
      <p:ext uri="{BB962C8B-B14F-4D97-AF65-F5344CB8AC3E}">
        <p14:creationId xmlns:p14="http://schemas.microsoft.com/office/powerpoint/2010/main" val="84684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12/3/2025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34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12/3/2025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9323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12/3/2025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812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12/3/2025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2854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12/3/2025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6657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12/3/2025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1543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12/3/2025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4517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12/3/2025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06086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CB8E6-727F-9A66-51AE-685DF3A2B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35283C-413D-838C-D301-BEE975D58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869C69-5AB6-F6BA-E0DB-08D3AE4CB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B3DF36-250E-4286-A2A1-E01422EDA622}" type="datetimeFigureOut">
              <a:rPr lang="en-GB" smtClean="0"/>
              <a:t>03/12/2025</a:t>
            </a:fld>
            <a:endParaRPr lang="en-GB"/>
          </a:p>
        </p:txBody>
      </p:sp>
      <p:sp>
        <p:nvSpPr>
          <p:cNvPr id="5" name="Footer Placeholder 4">
            <a:extLst>
              <a:ext uri="{FF2B5EF4-FFF2-40B4-BE49-F238E27FC236}">
                <a16:creationId xmlns:a16="http://schemas.microsoft.com/office/drawing/2014/main" id="{7BABAF13-4BED-695B-263E-246A6E06B0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2286429-D560-1589-732B-472A4C936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EBE5A2-7D8D-4792-A1A4-EC42DAE14323}" type="slidenum">
              <a:rPr lang="en-GB" smtClean="0"/>
              <a:t>‹#›</a:t>
            </a:fld>
            <a:endParaRPr lang="en-GB"/>
          </a:p>
        </p:txBody>
      </p:sp>
    </p:spTree>
    <p:extLst>
      <p:ext uri="{BB962C8B-B14F-4D97-AF65-F5344CB8AC3E}">
        <p14:creationId xmlns:p14="http://schemas.microsoft.com/office/powerpoint/2010/main" val="1232107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insworth@mmu.ac.uk"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j.oldfield@mmu.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ainsworth@mmu.ac.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forms.office.com/e/abqcLCNhJQ" TargetMode="External"/><Relationship Id="rId4" Type="http://schemas.openxmlformats.org/officeDocument/2006/relationships/hyperlink" Target="mailto:j.oldfield@mmu.ac.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cl.ac.uk/education-research-programme/projects/decentring-resilient-teach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90" name="Straight Connector 308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092" name="Rectangle 309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85E17-EE7D-56AD-05B9-F741D59D31F7}"/>
              </a:ext>
            </a:extLst>
          </p:cNvPr>
          <p:cNvSpPr>
            <a:spLocks noGrp="1"/>
          </p:cNvSpPr>
          <p:nvPr>
            <p:ph type="title"/>
          </p:nvPr>
        </p:nvSpPr>
        <p:spPr>
          <a:xfrm>
            <a:off x="5426765" y="1375392"/>
            <a:ext cx="6248698" cy="1750192"/>
          </a:xfrm>
        </p:spPr>
        <p:txBody>
          <a:bodyPr vert="horz" lIns="91440" tIns="45720" rIns="91440" bIns="45720" rtlCol="0" anchor="b">
            <a:normAutofit/>
          </a:bodyPr>
          <a:lstStyle/>
          <a:p>
            <a:r>
              <a:rPr lang="en-US" sz="2500" err="1"/>
              <a:t>Decentring</a:t>
            </a:r>
            <a:r>
              <a:rPr lang="en-US" sz="2500"/>
              <a:t> the Resilient Teacher: Exploring interactions between teachers and their social ecologies</a:t>
            </a:r>
            <a:endParaRPr lang="en-US" sz="2500" b="1"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F049BB38-442B-E637-DCA8-8FCA95E82F8D}"/>
              </a:ext>
            </a:extLst>
          </p:cNvPr>
          <p:cNvSpPr>
            <a:spLocks noGrp="1"/>
          </p:cNvSpPr>
          <p:nvPr>
            <p:ph type="body" idx="1"/>
          </p:nvPr>
        </p:nvSpPr>
        <p:spPr>
          <a:xfrm>
            <a:off x="5675243" y="5081828"/>
            <a:ext cx="6248698" cy="1501640"/>
          </a:xfrm>
        </p:spPr>
        <p:txBody>
          <a:bodyPr vert="horz" lIns="91440" tIns="45720" rIns="91440" bIns="45720" rtlCol="0" anchor="t">
            <a:normAutofit/>
          </a:bodyPr>
          <a:lstStyle/>
          <a:p>
            <a:pPr lvl="0" algn="r">
              <a:lnSpc>
                <a:spcPct val="100000"/>
              </a:lnSpc>
            </a:pPr>
            <a:r>
              <a:rPr lang="en-US" sz="1800"/>
              <a:t>Dr Steph Ainsworth </a:t>
            </a:r>
            <a:r>
              <a:rPr lang="en-US" sz="1800">
                <a:hlinkClick r:id="rId3"/>
              </a:rPr>
              <a:t>s.ainsworth@mmu.ac.uk</a:t>
            </a:r>
            <a:endParaRPr lang="en-US" sz="1800"/>
          </a:p>
          <a:p>
            <a:pPr algn="r">
              <a:lnSpc>
                <a:spcPct val="100000"/>
              </a:lnSpc>
            </a:pPr>
            <a:r>
              <a:rPr lang="en-US" sz="1800"/>
              <a:t>Dr Jez Oldfield </a:t>
            </a:r>
            <a:r>
              <a:rPr lang="en-US" sz="1800">
                <a:hlinkClick r:id="rId4"/>
              </a:rPr>
              <a:t>j.oldfield@mmu.ac.uk</a:t>
            </a:r>
            <a:endParaRPr lang="en-US" sz="1800"/>
          </a:p>
          <a:p>
            <a:pPr lvl="0">
              <a:lnSpc>
                <a:spcPct val="100000"/>
              </a:lnSpc>
            </a:pPr>
            <a:endParaRPr lang="en-US" sz="1800"/>
          </a:p>
        </p:txBody>
      </p:sp>
      <p:pic>
        <p:nvPicPr>
          <p:cNvPr id="3074" name="Picture 2" descr="pile of color pencils">
            <a:extLst>
              <a:ext uri="{FF2B5EF4-FFF2-40B4-BE49-F238E27FC236}">
                <a16:creationId xmlns:a16="http://schemas.microsoft.com/office/drawing/2014/main" id="{BE8519DD-EA45-8CFC-9C89-C08C9A7FA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2537" b="-1"/>
          <a:stretch>
            <a:fillRect/>
          </a:stretch>
        </p:blipFill>
        <p:spPr bwMode="auto">
          <a:xfrm>
            <a:off x="20" y="10"/>
            <a:ext cx="5220685"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3094" name="Straight Connector 3093">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F248B33-6BBB-CAF0-14E8-844A50F776D2}"/>
              </a:ext>
            </a:extLst>
          </p:cNvPr>
          <p:cNvPicPr>
            <a:picLocks noChangeAspect="1"/>
          </p:cNvPicPr>
          <p:nvPr/>
        </p:nvPicPr>
        <p:blipFill>
          <a:blip r:embed="rId6"/>
          <a:srcRect l="30423" r="9015"/>
          <a:stretch/>
        </p:blipFill>
        <p:spPr>
          <a:xfrm>
            <a:off x="9443979" y="129394"/>
            <a:ext cx="2574235" cy="1381440"/>
          </a:xfrm>
          <a:prstGeom prst="rect">
            <a:avLst/>
          </a:prstGeom>
        </p:spPr>
      </p:pic>
      <p:pic>
        <p:nvPicPr>
          <p:cNvPr id="5" name="Picture 4" descr="Brand Guidelines">
            <a:extLst>
              <a:ext uri="{FF2B5EF4-FFF2-40B4-BE49-F238E27FC236}">
                <a16:creationId xmlns:a16="http://schemas.microsoft.com/office/drawing/2014/main" id="{78970C61-9FD2-191B-2723-DB2DD0532617}"/>
              </a:ext>
            </a:extLst>
          </p:cNvPr>
          <p:cNvPicPr>
            <a:picLocks noChangeAspect="1"/>
          </p:cNvPicPr>
          <p:nvPr/>
        </p:nvPicPr>
        <p:blipFill>
          <a:blip r:embed="rId7"/>
          <a:srcRect l="12675" t="17937" r="7424" b="24703"/>
          <a:stretch/>
        </p:blipFill>
        <p:spPr>
          <a:xfrm>
            <a:off x="6290420" y="253583"/>
            <a:ext cx="2805987" cy="1133062"/>
          </a:xfrm>
          <a:prstGeom prst="rect">
            <a:avLst/>
          </a:prstGeom>
        </p:spPr>
      </p:pic>
      <p:sp>
        <p:nvSpPr>
          <p:cNvPr id="7" name="TextBox 6">
            <a:extLst>
              <a:ext uri="{FF2B5EF4-FFF2-40B4-BE49-F238E27FC236}">
                <a16:creationId xmlns:a16="http://schemas.microsoft.com/office/drawing/2014/main" id="{97037F53-EF5D-4D68-CC36-EA221EDB398B}"/>
              </a:ext>
            </a:extLst>
          </p:cNvPr>
          <p:cNvSpPr txBox="1"/>
          <p:nvPr/>
        </p:nvSpPr>
        <p:spPr>
          <a:xfrm>
            <a:off x="5426764" y="3467078"/>
            <a:ext cx="6591449" cy="584775"/>
          </a:xfrm>
          <a:prstGeom prst="rect">
            <a:avLst/>
          </a:prstGeom>
          <a:noFill/>
        </p:spPr>
        <p:txBody>
          <a:bodyPr wrap="square" rtlCol="0">
            <a:spAutoFit/>
          </a:bodyPr>
          <a:lstStyle/>
          <a:p>
            <a:r>
              <a:rPr lang="en-GB" sz="3200"/>
              <a:t>Promoting a Positive School Culture</a:t>
            </a:r>
          </a:p>
        </p:txBody>
      </p:sp>
    </p:spTree>
    <p:extLst>
      <p:ext uri="{BB962C8B-B14F-4D97-AF65-F5344CB8AC3E}">
        <p14:creationId xmlns:p14="http://schemas.microsoft.com/office/powerpoint/2010/main" val="383992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4C0B5C-9356-7E05-5358-0ACFC99FBB05}"/>
              </a:ext>
            </a:extLst>
          </p:cNvPr>
          <p:cNvSpPr>
            <a:spLocks noGrp="1"/>
          </p:cNvSpPr>
          <p:nvPr>
            <p:ph type="title"/>
          </p:nvPr>
        </p:nvSpPr>
        <p:spPr>
          <a:xfrm>
            <a:off x="640080" y="1371600"/>
            <a:ext cx="5852160" cy="1097280"/>
          </a:xfrm>
        </p:spPr>
        <p:txBody>
          <a:bodyPr anchor="t">
            <a:normAutofit/>
          </a:bodyPr>
          <a:lstStyle/>
          <a:p>
            <a:r>
              <a:rPr lang="en-GB"/>
              <a:t>1. Definition </a:t>
            </a:r>
          </a:p>
        </p:txBody>
      </p:sp>
      <p:cxnSp>
        <p:nvCxnSpPr>
          <p:cNvPr id="6153" name="Straight Connector 6152">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BD1DC80-CAB0-5682-8AE9-67DCB5242893}"/>
              </a:ext>
            </a:extLst>
          </p:cNvPr>
          <p:cNvSpPr>
            <a:spLocks noGrp="1"/>
          </p:cNvSpPr>
          <p:nvPr>
            <p:ph idx="1"/>
          </p:nvPr>
        </p:nvSpPr>
        <p:spPr>
          <a:xfrm>
            <a:off x="525780" y="2162314"/>
            <a:ext cx="6675120" cy="3664685"/>
          </a:xfrm>
        </p:spPr>
        <p:txBody>
          <a:bodyPr>
            <a:noAutofit/>
          </a:bodyPr>
          <a:lstStyle/>
          <a:p>
            <a:r>
              <a:rPr lang="en-GB" sz="3200"/>
              <a:t>“School culture is often described as a complex set of norms, beliefs, values, behaviours, and traditions that shape a school’s identity and guide its members”  (</a:t>
            </a:r>
            <a:r>
              <a:rPr lang="en-GB" sz="3200" err="1"/>
              <a:t>Bentsalo</a:t>
            </a:r>
            <a:r>
              <a:rPr lang="en-GB" sz="3200"/>
              <a:t> et al. .2025, p3). </a:t>
            </a:r>
          </a:p>
        </p:txBody>
      </p:sp>
      <p:pic>
        <p:nvPicPr>
          <p:cNvPr id="6146" name="Picture 2" descr="woman in black coat sitting on chair">
            <a:extLst>
              <a:ext uri="{FF2B5EF4-FFF2-40B4-BE49-F238E27FC236}">
                <a16:creationId xmlns:a16="http://schemas.microsoft.com/office/drawing/2014/main" id="{4E791009-3500-6C14-42EB-5329D8FB1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40" r="42789" b="-1"/>
          <a:stretch>
            <a:fillRect/>
          </a:stretch>
        </p:blipFill>
        <p:spPr bwMode="auto">
          <a:xfrm>
            <a:off x="7345680" y="10"/>
            <a:ext cx="484632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4538DC-3CAC-9AC0-FD22-CE62476B6519}"/>
              </a:ext>
            </a:extLst>
          </p:cNvPr>
          <p:cNvSpPr txBox="1"/>
          <p:nvPr/>
        </p:nvSpPr>
        <p:spPr>
          <a:xfrm>
            <a:off x="254317" y="6343650"/>
            <a:ext cx="542925"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16808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B23DC-3407-6B75-36EC-7590EEF24593}"/>
              </a:ext>
            </a:extLst>
          </p:cNvPr>
          <p:cNvSpPr>
            <a:spLocks noGrp="1"/>
          </p:cNvSpPr>
          <p:nvPr>
            <p:ph type="title"/>
          </p:nvPr>
        </p:nvSpPr>
        <p:spPr/>
        <p:txBody>
          <a:bodyPr/>
          <a:lstStyle/>
          <a:p>
            <a:r>
              <a:rPr lang="en-GB"/>
              <a:t>What does a positive school culture feel like?</a:t>
            </a:r>
          </a:p>
        </p:txBody>
      </p:sp>
      <p:pic>
        <p:nvPicPr>
          <p:cNvPr id="3" name="Content Placeholder 2">
            <a:extLst>
              <a:ext uri="{FF2B5EF4-FFF2-40B4-BE49-F238E27FC236}">
                <a16:creationId xmlns:a16="http://schemas.microsoft.com/office/drawing/2014/main" id="{A0ADBCD6-B523-D2B4-254C-C95F379DDE7F}"/>
              </a:ext>
            </a:extLst>
          </p:cNvPr>
          <p:cNvPicPr>
            <a:picLocks noGrp="1" noChangeAspect="1"/>
          </p:cNvPicPr>
          <p:nvPr>
            <p:ph idx="1"/>
          </p:nvPr>
        </p:nvPicPr>
        <p:blipFill>
          <a:blip r:embed="rId3"/>
          <a:stretch>
            <a:fillRect/>
          </a:stretch>
        </p:blipFill>
        <p:spPr>
          <a:xfrm>
            <a:off x="660992" y="2326376"/>
            <a:ext cx="10600801" cy="4125487"/>
          </a:xfrm>
        </p:spPr>
      </p:pic>
      <p:sp>
        <p:nvSpPr>
          <p:cNvPr id="2" name="TextBox 1">
            <a:extLst>
              <a:ext uri="{FF2B5EF4-FFF2-40B4-BE49-F238E27FC236}">
                <a16:creationId xmlns:a16="http://schemas.microsoft.com/office/drawing/2014/main" id="{E19AAA63-129C-7098-5DDE-D27567A3A67F}"/>
              </a:ext>
            </a:extLst>
          </p:cNvPr>
          <p:cNvSpPr txBox="1"/>
          <p:nvPr/>
        </p:nvSpPr>
        <p:spPr>
          <a:xfrm>
            <a:off x="11353800" y="6248400"/>
            <a:ext cx="542925"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203027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DB24-CF36-6A8E-0150-D53A0DDC4E72}"/>
              </a:ext>
            </a:extLst>
          </p:cNvPr>
          <p:cNvSpPr>
            <a:spLocks noGrp="1"/>
          </p:cNvSpPr>
          <p:nvPr>
            <p:ph type="title"/>
          </p:nvPr>
        </p:nvSpPr>
        <p:spPr/>
        <p:txBody>
          <a:bodyPr>
            <a:normAutofit/>
          </a:bodyPr>
          <a:lstStyle/>
          <a:p>
            <a:r>
              <a:rPr lang="en-GB"/>
              <a:t>Why is school culture important? </a:t>
            </a:r>
          </a:p>
        </p:txBody>
      </p:sp>
      <p:sp>
        <p:nvSpPr>
          <p:cNvPr id="3" name="Content Placeholder 2">
            <a:extLst>
              <a:ext uri="{FF2B5EF4-FFF2-40B4-BE49-F238E27FC236}">
                <a16:creationId xmlns:a16="http://schemas.microsoft.com/office/drawing/2014/main" id="{7EC0BFFD-61AD-50BB-08F2-BD396DD249B4}"/>
              </a:ext>
            </a:extLst>
          </p:cNvPr>
          <p:cNvSpPr>
            <a:spLocks noGrp="1"/>
          </p:cNvSpPr>
          <p:nvPr>
            <p:ph idx="1"/>
          </p:nvPr>
        </p:nvSpPr>
        <p:spPr/>
        <p:txBody>
          <a:bodyPr>
            <a:normAutofit fontScale="85000" lnSpcReduction="10000"/>
          </a:bodyPr>
          <a:lstStyle/>
          <a:p>
            <a:r>
              <a:rPr lang="en-GB"/>
              <a:t>A positive school culture</a:t>
            </a:r>
          </a:p>
          <a:p>
            <a:pPr lvl="1"/>
            <a:r>
              <a:rPr lang="en-GB"/>
              <a:t>Reduces teacher turnover and improves retention (Gundlach et al., 2024)</a:t>
            </a:r>
          </a:p>
          <a:p>
            <a:pPr lvl="1"/>
            <a:r>
              <a:rPr lang="en-GB"/>
              <a:t>Is associated with lower levels of burnout, and increased job satisfaction and wellbeing (Ainsworth et al., 2025)</a:t>
            </a:r>
          </a:p>
          <a:p>
            <a:pPr lvl="1"/>
            <a:r>
              <a:rPr lang="en-GB"/>
              <a:t>Leads to more motivated teachers (MacNeil, et al., 2009)</a:t>
            </a:r>
          </a:p>
          <a:p>
            <a:pPr lvl="1"/>
            <a:endParaRPr lang="en-GB"/>
          </a:p>
          <a:p>
            <a:pPr marL="0" indent="0">
              <a:buNone/>
            </a:pPr>
            <a:endParaRPr lang="en-GB"/>
          </a:p>
          <a:p>
            <a:pPr marL="0" indent="0">
              <a:buNone/>
            </a:pPr>
            <a:r>
              <a:rPr lang="en-GB"/>
              <a:t>A positive school culture</a:t>
            </a:r>
          </a:p>
          <a:p>
            <a:pPr lvl="1"/>
            <a:r>
              <a:rPr lang="en-GB"/>
              <a:t>Improves student achievement (</a:t>
            </a:r>
            <a:r>
              <a:rPr lang="en-GB" err="1"/>
              <a:t>Ozdogru</a:t>
            </a:r>
            <a:r>
              <a:rPr lang="en-GB"/>
              <a:t> et al., 2025)</a:t>
            </a:r>
          </a:p>
          <a:p>
            <a:pPr lvl="1"/>
            <a:r>
              <a:rPr lang="en-GB"/>
              <a:t>Enhances student mental health and wellbeing (Jessiman et al., 2022)</a:t>
            </a:r>
          </a:p>
          <a:p>
            <a:pPr lvl="1"/>
            <a:r>
              <a:rPr lang="en-GB"/>
              <a:t>Improves student engagement and social and emotional learning (Danaci &amp; </a:t>
            </a:r>
            <a:r>
              <a:rPr lang="en-GB" err="1"/>
              <a:t>Totan</a:t>
            </a:r>
            <a:r>
              <a:rPr lang="en-GB"/>
              <a:t>, 2024)</a:t>
            </a:r>
          </a:p>
          <a:p>
            <a:endParaRPr lang="en-GB"/>
          </a:p>
          <a:p>
            <a:endParaRPr lang="en-GB"/>
          </a:p>
          <a:p>
            <a:endParaRPr lang="en-GB"/>
          </a:p>
          <a:p>
            <a:endParaRPr lang="en-GB"/>
          </a:p>
        </p:txBody>
      </p:sp>
      <p:sp>
        <p:nvSpPr>
          <p:cNvPr id="4" name="Arrow: Pentagon 3">
            <a:extLst>
              <a:ext uri="{FF2B5EF4-FFF2-40B4-BE49-F238E27FC236}">
                <a16:creationId xmlns:a16="http://schemas.microsoft.com/office/drawing/2014/main" id="{7564B2C8-8AD8-25AC-08A3-F08863FA8CD7}"/>
              </a:ext>
            </a:extLst>
          </p:cNvPr>
          <p:cNvSpPr/>
          <p:nvPr/>
        </p:nvSpPr>
        <p:spPr>
          <a:xfrm>
            <a:off x="762592" y="2136537"/>
            <a:ext cx="10397066" cy="500097"/>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It impacts on teachers</a:t>
            </a:r>
          </a:p>
        </p:txBody>
      </p:sp>
      <p:sp>
        <p:nvSpPr>
          <p:cNvPr id="6" name="Arrow: Pentagon 5">
            <a:extLst>
              <a:ext uri="{FF2B5EF4-FFF2-40B4-BE49-F238E27FC236}">
                <a16:creationId xmlns:a16="http://schemas.microsoft.com/office/drawing/2014/main" id="{AB3B6A19-158E-D280-D42F-1A55D4314C12}"/>
              </a:ext>
            </a:extLst>
          </p:cNvPr>
          <p:cNvSpPr/>
          <p:nvPr/>
        </p:nvSpPr>
        <p:spPr>
          <a:xfrm>
            <a:off x="762592" y="4112542"/>
            <a:ext cx="10397066" cy="500097"/>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It impacts on students</a:t>
            </a:r>
          </a:p>
        </p:txBody>
      </p:sp>
      <p:sp>
        <p:nvSpPr>
          <p:cNvPr id="5" name="TextBox 4">
            <a:extLst>
              <a:ext uri="{FF2B5EF4-FFF2-40B4-BE49-F238E27FC236}">
                <a16:creationId xmlns:a16="http://schemas.microsoft.com/office/drawing/2014/main" id="{A61849F3-6A9E-C51E-77AC-935AD6704B9D}"/>
              </a:ext>
            </a:extLst>
          </p:cNvPr>
          <p:cNvSpPr txBox="1"/>
          <p:nvPr/>
        </p:nvSpPr>
        <p:spPr>
          <a:xfrm>
            <a:off x="11353800" y="6248400"/>
            <a:ext cx="542925"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226404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CBAF2-3D24-3B06-6460-039E4BD64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C09B4-B6C7-3153-2195-177D1594BF29}"/>
              </a:ext>
            </a:extLst>
          </p:cNvPr>
          <p:cNvSpPr>
            <a:spLocks noGrp="1"/>
          </p:cNvSpPr>
          <p:nvPr>
            <p:ph type="title"/>
          </p:nvPr>
        </p:nvSpPr>
        <p:spPr/>
        <p:txBody>
          <a:bodyPr>
            <a:normAutofit fontScale="90000"/>
          </a:bodyPr>
          <a:lstStyle/>
          <a:p>
            <a:r>
              <a:rPr lang="en-US">
                <a:ea typeface="Calibri Light"/>
                <a:cs typeface="Calibri Light"/>
              </a:rPr>
              <a:t>School Culture: Informal versus formal strategies</a:t>
            </a:r>
            <a:br>
              <a:rPr lang="en-US">
                <a:ea typeface="Calibri Light"/>
                <a:cs typeface="Calibri Light"/>
              </a:rPr>
            </a:br>
            <a:endParaRPr lang="en-GB"/>
          </a:p>
        </p:txBody>
      </p:sp>
      <p:sp>
        <p:nvSpPr>
          <p:cNvPr id="4" name="Flowchart: Alternate Process 3">
            <a:extLst>
              <a:ext uri="{FF2B5EF4-FFF2-40B4-BE49-F238E27FC236}">
                <a16:creationId xmlns:a16="http://schemas.microsoft.com/office/drawing/2014/main" id="{8A0F739A-0022-1D9D-37EB-B1EAD5A2F0B8}"/>
              </a:ext>
            </a:extLst>
          </p:cNvPr>
          <p:cNvSpPr/>
          <p:nvPr/>
        </p:nvSpPr>
        <p:spPr>
          <a:xfrm>
            <a:off x="1004711" y="2468881"/>
            <a:ext cx="4504267" cy="3175563"/>
          </a:xfrm>
          <a:prstGeom prst="flowChartAlternateProcess">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Informal ways of being and responding</a:t>
            </a:r>
          </a:p>
          <a:p>
            <a:pPr algn="ctr"/>
            <a:endParaRPr lang="en-GB" sz="2400" b="1">
              <a:solidFill>
                <a:schemeClr val="tx1"/>
              </a:solidFill>
            </a:endParaRPr>
          </a:p>
          <a:p>
            <a:pPr algn="ctr"/>
            <a:r>
              <a:rPr lang="en-GB">
                <a:solidFill>
                  <a:schemeClr val="tx1"/>
                </a:solidFill>
              </a:rPr>
              <a:t>e.g. one primary teacher spoke about the way that their headteacher creates a culture of mutual trust and openness to change by the way that she </a:t>
            </a:r>
            <a:r>
              <a:rPr lang="en-GB" i="1">
                <a:solidFill>
                  <a:schemeClr val="tx1"/>
                </a:solidFill>
              </a:rPr>
              <a:t>is</a:t>
            </a:r>
            <a:r>
              <a:rPr lang="en-GB">
                <a:solidFill>
                  <a:schemeClr val="tx1"/>
                </a:solidFill>
              </a:rPr>
              <a:t> as a leader:</a:t>
            </a:r>
          </a:p>
          <a:p>
            <a:pPr algn="ctr"/>
            <a:endParaRPr lang="en-GB">
              <a:solidFill>
                <a:schemeClr val="tx1"/>
              </a:solidFill>
            </a:endParaRPr>
          </a:p>
        </p:txBody>
      </p:sp>
      <p:sp>
        <p:nvSpPr>
          <p:cNvPr id="5" name="Flowchart: Alternate Process 4">
            <a:extLst>
              <a:ext uri="{FF2B5EF4-FFF2-40B4-BE49-F238E27FC236}">
                <a16:creationId xmlns:a16="http://schemas.microsoft.com/office/drawing/2014/main" id="{8221B546-D319-01DA-98DD-8FEB41D994B3}"/>
              </a:ext>
            </a:extLst>
          </p:cNvPr>
          <p:cNvSpPr/>
          <p:nvPr/>
        </p:nvSpPr>
        <p:spPr>
          <a:xfrm>
            <a:off x="6178409" y="2481072"/>
            <a:ext cx="4504267" cy="3175563"/>
          </a:xfrm>
          <a:prstGeom prst="flowChartAlternateProcess">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Formal processes and policies</a:t>
            </a:r>
          </a:p>
          <a:p>
            <a:pPr algn="ctr"/>
            <a:endParaRPr lang="en-GB">
              <a:solidFill>
                <a:schemeClr val="tx1"/>
              </a:solidFill>
            </a:endParaRPr>
          </a:p>
          <a:p>
            <a:pPr algn="ctr"/>
            <a:r>
              <a:rPr lang="en-GB">
                <a:solidFill>
                  <a:schemeClr val="tx1"/>
                </a:solidFill>
              </a:rPr>
              <a:t>In the same school, formal mechanisms were also used to promote mutual trust, e.g. training for leaders on constructive/sensitive observation feedback</a:t>
            </a:r>
          </a:p>
        </p:txBody>
      </p:sp>
      <p:sp>
        <p:nvSpPr>
          <p:cNvPr id="8" name="Arrow: Left-Right 7">
            <a:extLst>
              <a:ext uri="{FF2B5EF4-FFF2-40B4-BE49-F238E27FC236}">
                <a16:creationId xmlns:a16="http://schemas.microsoft.com/office/drawing/2014/main" id="{7828DF32-5F7F-D439-91C1-29BCEC58FBC3}"/>
              </a:ext>
            </a:extLst>
          </p:cNvPr>
          <p:cNvSpPr/>
          <p:nvPr/>
        </p:nvSpPr>
        <p:spPr>
          <a:xfrm>
            <a:off x="5508978" y="3770488"/>
            <a:ext cx="669431" cy="338667"/>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A6E9D37-8BE1-ADD6-2AB9-A02AFD9C3034}"/>
              </a:ext>
            </a:extLst>
          </p:cNvPr>
          <p:cNvSpPr txBox="1"/>
          <p:nvPr/>
        </p:nvSpPr>
        <p:spPr>
          <a:xfrm>
            <a:off x="11353800" y="6248400"/>
            <a:ext cx="542925"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124180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B3B99-7786-C8E2-7F0A-0FD787A9C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A9453-6C23-4B15-AD29-90EF864FE0CF}"/>
              </a:ext>
            </a:extLst>
          </p:cNvPr>
          <p:cNvSpPr>
            <a:spLocks noGrp="1"/>
          </p:cNvSpPr>
          <p:nvPr>
            <p:ph type="title"/>
          </p:nvPr>
        </p:nvSpPr>
        <p:spPr>
          <a:xfrm>
            <a:off x="572492" y="238539"/>
            <a:ext cx="11294829" cy="1434415"/>
          </a:xfrm>
        </p:spPr>
        <p:txBody>
          <a:bodyPr anchor="b">
            <a:noAutofit/>
          </a:bodyPr>
          <a:lstStyle/>
          <a:p>
            <a:r>
              <a:rPr lang="en-US" sz="4000">
                <a:ea typeface="Calibri Light"/>
                <a:cs typeface="Calibri Light"/>
              </a:rPr>
              <a:t>A) Informal ways of being: Promoting a culture of trust</a:t>
            </a:r>
            <a:endParaRPr lang="en-GB" sz="4000">
              <a:ea typeface="Calibri Light"/>
              <a:cs typeface="Calibri Light"/>
            </a:endParaRPr>
          </a:p>
        </p:txBody>
      </p:sp>
      <p:sp>
        <p:nvSpPr>
          <p:cNvPr id="6" name="Speech Bubble: Rectangle with Corners Rounded 5">
            <a:extLst>
              <a:ext uri="{FF2B5EF4-FFF2-40B4-BE49-F238E27FC236}">
                <a16:creationId xmlns:a16="http://schemas.microsoft.com/office/drawing/2014/main" id="{778BDE9C-0310-1E29-F08B-FF160FD807AB}"/>
              </a:ext>
            </a:extLst>
          </p:cNvPr>
          <p:cNvSpPr/>
          <p:nvPr/>
        </p:nvSpPr>
        <p:spPr>
          <a:xfrm>
            <a:off x="1425388" y="1846729"/>
            <a:ext cx="9574306" cy="4285130"/>
          </a:xfrm>
          <a:prstGeom prst="wedgeRoundRectCallou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Aptos" panose="02110004020202020204"/>
                <a:ea typeface="+mn-ea"/>
                <a:cs typeface="+mn-cs"/>
              </a:rPr>
              <a:t>She trusts you to…if you think that you’ve got a really good idea, you go and talk to her about it, she trusts you to go and run with that and put it out across the school. She always gives you positive praise, doesn’t she, like maybe it could work better this way. She sort of guides you but wants you to go on your own. But the whole school gets behind you […] She drives that ethos in school.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Aptos" panose="02110004020202020204"/>
                <a:ea typeface="+mn-ea"/>
                <a:cs typeface="+mn-cs"/>
              </a:rPr>
              <a:t>(Primary teacher, Ecology mapping interview)</a:t>
            </a:r>
          </a:p>
        </p:txBody>
      </p:sp>
      <p:sp>
        <p:nvSpPr>
          <p:cNvPr id="3" name="TextBox 2">
            <a:extLst>
              <a:ext uri="{FF2B5EF4-FFF2-40B4-BE49-F238E27FC236}">
                <a16:creationId xmlns:a16="http://schemas.microsoft.com/office/drawing/2014/main" id="{6CB22A8B-FDC9-BAB2-BDAB-62839C23B3A7}"/>
              </a:ext>
            </a:extLst>
          </p:cNvPr>
          <p:cNvSpPr txBox="1"/>
          <p:nvPr/>
        </p:nvSpPr>
        <p:spPr>
          <a:xfrm>
            <a:off x="11353800" y="6248400"/>
            <a:ext cx="542925"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45186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B3B99-7786-C8E2-7F0A-0FD787A9C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A9453-6C23-4B15-AD29-90EF864FE0CF}"/>
              </a:ext>
            </a:extLst>
          </p:cNvPr>
          <p:cNvSpPr>
            <a:spLocks noGrp="1"/>
          </p:cNvSpPr>
          <p:nvPr>
            <p:ph type="title"/>
          </p:nvPr>
        </p:nvSpPr>
        <p:spPr>
          <a:xfrm>
            <a:off x="572493" y="238539"/>
            <a:ext cx="11018520" cy="1434415"/>
          </a:xfrm>
        </p:spPr>
        <p:txBody>
          <a:bodyPr anchor="b">
            <a:noAutofit/>
          </a:bodyPr>
          <a:lstStyle/>
          <a:p>
            <a:r>
              <a:rPr lang="en-US" sz="4000">
                <a:ea typeface="Calibri Light"/>
                <a:cs typeface="Calibri Light"/>
              </a:rPr>
              <a:t>B) Formal processes and policies:  working parties</a:t>
            </a:r>
            <a:endParaRPr lang="en-GB" sz="4000">
              <a:ea typeface="Calibri Light"/>
              <a:cs typeface="Calibri Light"/>
            </a:endParaRPr>
          </a:p>
        </p:txBody>
      </p:sp>
      <p:sp>
        <p:nvSpPr>
          <p:cNvPr id="6" name="Speech Bubble: Rectangle with Corners Rounded 5">
            <a:extLst>
              <a:ext uri="{FF2B5EF4-FFF2-40B4-BE49-F238E27FC236}">
                <a16:creationId xmlns:a16="http://schemas.microsoft.com/office/drawing/2014/main" id="{778BDE9C-0310-1E29-F08B-FF160FD807AB}"/>
              </a:ext>
            </a:extLst>
          </p:cNvPr>
          <p:cNvSpPr/>
          <p:nvPr/>
        </p:nvSpPr>
        <p:spPr>
          <a:xfrm>
            <a:off x="1425388" y="1846729"/>
            <a:ext cx="9574306" cy="4285130"/>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Aptos" panose="02110004020202020204"/>
                <a:ea typeface="+mn-ea"/>
                <a:cs typeface="+mn-cs"/>
              </a:rPr>
              <a:t>So, we review the school development plan together, we've got working parties next week to build on those ideas […] We love working like that, the best ideas in the school have always developed from groups of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Aptos" panose="02110004020202020204"/>
                <a:ea typeface="+mn-ea"/>
                <a:cs typeface="+mn-cs"/>
              </a:rPr>
              <a:t>(Secondary leader, Resilience planning meeting)</a:t>
            </a:r>
          </a:p>
        </p:txBody>
      </p:sp>
      <p:sp>
        <p:nvSpPr>
          <p:cNvPr id="3" name="TextBox 2">
            <a:extLst>
              <a:ext uri="{FF2B5EF4-FFF2-40B4-BE49-F238E27FC236}">
                <a16:creationId xmlns:a16="http://schemas.microsoft.com/office/drawing/2014/main" id="{B5BDF6C2-2525-9428-34A8-FDC096F39634}"/>
              </a:ext>
            </a:extLst>
          </p:cNvPr>
          <p:cNvSpPr txBox="1"/>
          <p:nvPr/>
        </p:nvSpPr>
        <p:spPr>
          <a:xfrm>
            <a:off x="11353800" y="6248400"/>
            <a:ext cx="542925"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71577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3FE0E-5C21-AE77-269A-189D5B0F9E14}"/>
              </a:ext>
            </a:extLst>
          </p:cNvPr>
          <p:cNvSpPr>
            <a:spLocks noGrp="1"/>
          </p:cNvSpPr>
          <p:nvPr>
            <p:ph type="title"/>
          </p:nvPr>
        </p:nvSpPr>
        <p:spPr>
          <a:xfrm>
            <a:off x="686834" y="1153572"/>
            <a:ext cx="3200400" cy="4461163"/>
          </a:xfrm>
        </p:spPr>
        <p:txBody>
          <a:bodyPr>
            <a:normAutofit/>
          </a:bodyPr>
          <a:lstStyle/>
          <a:p>
            <a:r>
              <a:rPr lang="en-GB">
                <a:solidFill>
                  <a:srgbClr val="FFFFFF"/>
                </a:solidFill>
              </a:rPr>
              <a:t>VOTES model of School Culture</a:t>
            </a:r>
            <a:br>
              <a:rPr lang="en-GB">
                <a:solidFill>
                  <a:srgbClr val="FFFFFF"/>
                </a:solidFill>
              </a:rPr>
            </a:br>
            <a:br>
              <a:rPr lang="en-GB">
                <a:solidFill>
                  <a:srgbClr val="FFFFFF"/>
                </a:solidFill>
              </a:rPr>
            </a:br>
            <a:r>
              <a:rPr lang="en-GB">
                <a:solidFill>
                  <a:srgbClr val="FFFFFF"/>
                </a:solidFill>
              </a:rPr>
              <a:t>(provisional)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A0F9E1-A9A4-6CBA-A925-E0D9FC0848F2}"/>
              </a:ext>
            </a:extLst>
          </p:cNvPr>
          <p:cNvSpPr>
            <a:spLocks noGrp="1"/>
          </p:cNvSpPr>
          <p:nvPr>
            <p:ph idx="1"/>
          </p:nvPr>
        </p:nvSpPr>
        <p:spPr>
          <a:xfrm>
            <a:off x="4447308" y="591344"/>
            <a:ext cx="6906491" cy="5585619"/>
          </a:xfrm>
        </p:spPr>
        <p:txBody>
          <a:bodyPr anchor="ctr">
            <a:normAutofit/>
          </a:bodyPr>
          <a:lstStyle/>
          <a:p>
            <a:r>
              <a:rPr lang="en-GB" sz="2200" b="1"/>
              <a:t>V – Voice &amp; Inclusivity: </a:t>
            </a:r>
            <a:r>
              <a:rPr lang="en-GB" sz="2200"/>
              <a:t>Ensuring Every Staff Member is Heard</a:t>
            </a:r>
          </a:p>
          <a:p>
            <a:endParaRPr lang="en-GB" sz="2200"/>
          </a:p>
          <a:p>
            <a:r>
              <a:rPr lang="en-GB" sz="2200" b="1"/>
              <a:t>O – Optimism &amp; Positivity: </a:t>
            </a:r>
            <a:r>
              <a:rPr lang="en-GB" sz="2200"/>
              <a:t>Fostering a Positive, Forward-Looking Culture</a:t>
            </a:r>
          </a:p>
          <a:p>
            <a:endParaRPr lang="en-GB" sz="2200"/>
          </a:p>
          <a:p>
            <a:r>
              <a:rPr lang="en-GB" sz="2200" b="1"/>
              <a:t>T – Trust &amp; Autonomy: </a:t>
            </a:r>
            <a:r>
              <a:rPr lang="en-GB" sz="2200"/>
              <a:t>Empowering Staff Through Trust</a:t>
            </a:r>
          </a:p>
          <a:p>
            <a:endParaRPr lang="en-GB" sz="2200"/>
          </a:p>
          <a:p>
            <a:r>
              <a:rPr lang="en-GB" sz="2200" b="1"/>
              <a:t>E – Engagement &amp; Belonging: </a:t>
            </a:r>
            <a:r>
              <a:rPr lang="en-GB" sz="2200"/>
              <a:t>Building a Strong Sense of Community</a:t>
            </a:r>
          </a:p>
          <a:p>
            <a:endParaRPr lang="en-GB" sz="2200"/>
          </a:p>
          <a:p>
            <a:r>
              <a:rPr lang="en-GB" sz="2200" b="1"/>
              <a:t>S – Safety (Psychological &amp; Wellbeing): </a:t>
            </a:r>
            <a:r>
              <a:rPr lang="en-GB" sz="2200"/>
              <a:t>Creating a Safe and Supportive Working Environment</a:t>
            </a:r>
          </a:p>
        </p:txBody>
      </p:sp>
      <p:sp>
        <p:nvSpPr>
          <p:cNvPr id="4" name="TextBox 3">
            <a:extLst>
              <a:ext uri="{FF2B5EF4-FFF2-40B4-BE49-F238E27FC236}">
                <a16:creationId xmlns:a16="http://schemas.microsoft.com/office/drawing/2014/main" id="{B7C320D0-749D-DBA3-6527-AAB61F2CFECC}"/>
              </a:ext>
            </a:extLst>
          </p:cNvPr>
          <p:cNvSpPr txBox="1"/>
          <p:nvPr/>
        </p:nvSpPr>
        <p:spPr>
          <a:xfrm>
            <a:off x="11353800" y="6248400"/>
            <a:ext cx="542925"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189119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E4A0A-646B-A44E-0A75-2D7439837B4A}"/>
              </a:ext>
            </a:extLst>
          </p:cNvPr>
          <p:cNvSpPr>
            <a:spLocks noGrp="1"/>
          </p:cNvSpPr>
          <p:nvPr>
            <p:ph type="title"/>
          </p:nvPr>
        </p:nvSpPr>
        <p:spPr>
          <a:xfrm>
            <a:off x="1171074" y="1396686"/>
            <a:ext cx="3240506" cy="4064628"/>
          </a:xfrm>
        </p:spPr>
        <p:txBody>
          <a:bodyPr>
            <a:normAutofit/>
          </a:bodyPr>
          <a:lstStyle/>
          <a:p>
            <a:r>
              <a:rPr lang="en-GB">
                <a:solidFill>
                  <a:srgbClr val="FFFFFF"/>
                </a:solidFill>
              </a:rPr>
              <a:t>What does VOTES look like in practice?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A3FC56-5D0E-C2E8-D076-52FDBEF2DD46}"/>
              </a:ext>
            </a:extLst>
          </p:cNvPr>
          <p:cNvSpPr>
            <a:spLocks noGrp="1"/>
          </p:cNvSpPr>
          <p:nvPr>
            <p:ph idx="1"/>
          </p:nvPr>
        </p:nvSpPr>
        <p:spPr>
          <a:xfrm>
            <a:off x="5370153" y="1526033"/>
            <a:ext cx="5536397" cy="3935281"/>
          </a:xfrm>
        </p:spPr>
        <p:txBody>
          <a:bodyPr>
            <a:normAutofit/>
          </a:bodyPr>
          <a:lstStyle/>
          <a:p>
            <a:r>
              <a:rPr lang="en-GB"/>
              <a:t>Perspectives from teachers in our project partner schools…</a:t>
            </a:r>
          </a:p>
        </p:txBody>
      </p:sp>
      <p:sp>
        <p:nvSpPr>
          <p:cNvPr id="4" name="TextBox 3">
            <a:extLst>
              <a:ext uri="{FF2B5EF4-FFF2-40B4-BE49-F238E27FC236}">
                <a16:creationId xmlns:a16="http://schemas.microsoft.com/office/drawing/2014/main" id="{1214E7C8-2960-4318-0309-70E226167776}"/>
              </a:ext>
            </a:extLst>
          </p:cNvPr>
          <p:cNvSpPr txBox="1"/>
          <p:nvPr/>
        </p:nvSpPr>
        <p:spPr>
          <a:xfrm>
            <a:off x="11353800" y="6248400"/>
            <a:ext cx="542925" cy="369332"/>
          </a:xfrm>
          <a:prstGeom prst="rect">
            <a:avLst/>
          </a:prstGeom>
          <a:noFill/>
        </p:spPr>
        <p:txBody>
          <a:bodyPr wrap="square" rtlCol="0">
            <a:spAutoFit/>
          </a:bodyPr>
          <a:lstStyle/>
          <a:p>
            <a:r>
              <a:rPr lang="en-GB"/>
              <a:t>S</a:t>
            </a:r>
          </a:p>
        </p:txBody>
      </p:sp>
    </p:spTree>
    <p:extLst>
      <p:ext uri="{BB962C8B-B14F-4D97-AF65-F5344CB8AC3E}">
        <p14:creationId xmlns:p14="http://schemas.microsoft.com/office/powerpoint/2010/main" val="44943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6808-69DE-8694-83FB-38CF485258E7}"/>
              </a:ext>
            </a:extLst>
          </p:cNvPr>
          <p:cNvSpPr>
            <a:spLocks noGrp="1"/>
          </p:cNvSpPr>
          <p:nvPr>
            <p:ph type="title"/>
          </p:nvPr>
        </p:nvSpPr>
        <p:spPr>
          <a:solidFill>
            <a:srgbClr val="C00000"/>
          </a:solidFill>
        </p:spPr>
        <p:txBody>
          <a:bodyPr/>
          <a:lstStyle/>
          <a:p>
            <a:r>
              <a:rPr lang="en-GB"/>
              <a:t>V - Voice</a:t>
            </a:r>
          </a:p>
        </p:txBody>
      </p:sp>
      <p:sp>
        <p:nvSpPr>
          <p:cNvPr id="6" name="Text Placeholder 5">
            <a:extLst>
              <a:ext uri="{FF2B5EF4-FFF2-40B4-BE49-F238E27FC236}">
                <a16:creationId xmlns:a16="http://schemas.microsoft.com/office/drawing/2014/main" id="{1BC81A36-8E82-B31D-4A61-71DB8432EDAA}"/>
              </a:ext>
            </a:extLst>
          </p:cNvPr>
          <p:cNvSpPr>
            <a:spLocks noGrp="1"/>
          </p:cNvSpPr>
          <p:nvPr>
            <p:ph type="body" idx="1"/>
          </p:nvPr>
        </p:nvSpPr>
        <p:spPr/>
        <p:txBody>
          <a:bodyPr/>
          <a:lstStyle/>
          <a:p>
            <a:r>
              <a:rPr lang="en-GB"/>
              <a:t>Ways of being and responding</a:t>
            </a:r>
          </a:p>
        </p:txBody>
      </p:sp>
      <p:sp>
        <p:nvSpPr>
          <p:cNvPr id="7" name="Content Placeholder 6">
            <a:extLst>
              <a:ext uri="{FF2B5EF4-FFF2-40B4-BE49-F238E27FC236}">
                <a16:creationId xmlns:a16="http://schemas.microsoft.com/office/drawing/2014/main" id="{0D8F7B8C-C8ED-5B45-6145-9CA485325CF8}"/>
              </a:ext>
            </a:extLst>
          </p:cNvPr>
          <p:cNvSpPr>
            <a:spLocks noGrp="1"/>
          </p:cNvSpPr>
          <p:nvPr>
            <p:ph sz="half" idx="2"/>
          </p:nvPr>
        </p:nvSpPr>
        <p:spPr>
          <a:xfrm>
            <a:off x="836612" y="2808287"/>
            <a:ext cx="5157787" cy="3684588"/>
          </a:xfrm>
        </p:spPr>
        <p:txBody>
          <a:bodyPr>
            <a:normAutofit/>
          </a:bodyPr>
          <a:lstStyle/>
          <a:p>
            <a:r>
              <a:rPr lang="en-GB"/>
              <a:t>Valuing </a:t>
            </a:r>
            <a:r>
              <a:rPr lang="en-GB">
                <a:solidFill>
                  <a:srgbClr val="FF0000"/>
                </a:solidFill>
              </a:rPr>
              <a:t>contributions</a:t>
            </a:r>
            <a:r>
              <a:rPr lang="en-GB"/>
              <a:t> in meetings</a:t>
            </a:r>
          </a:p>
          <a:p>
            <a:r>
              <a:rPr lang="en-GB"/>
              <a:t>Welcoming </a:t>
            </a:r>
            <a:r>
              <a:rPr lang="en-GB">
                <a:solidFill>
                  <a:srgbClr val="FF0000"/>
                </a:solidFill>
              </a:rPr>
              <a:t>questions</a:t>
            </a:r>
          </a:p>
          <a:p>
            <a:r>
              <a:rPr lang="en-GB"/>
              <a:t>Encouraging open </a:t>
            </a:r>
            <a:r>
              <a:rPr lang="en-GB">
                <a:solidFill>
                  <a:srgbClr val="FF0000"/>
                </a:solidFill>
              </a:rPr>
              <a:t>dialogue </a:t>
            </a:r>
          </a:p>
          <a:p>
            <a:r>
              <a:rPr lang="en-GB"/>
              <a:t>Learning through </a:t>
            </a:r>
            <a:r>
              <a:rPr lang="en-GB">
                <a:solidFill>
                  <a:srgbClr val="FF0000"/>
                </a:solidFill>
              </a:rPr>
              <a:t>collaboration</a:t>
            </a:r>
          </a:p>
          <a:p>
            <a:r>
              <a:rPr lang="en-GB">
                <a:solidFill>
                  <a:srgbClr val="FF0000"/>
                </a:solidFill>
              </a:rPr>
              <a:t>Openness</a:t>
            </a:r>
            <a:r>
              <a:rPr lang="en-GB"/>
              <a:t> to act on feedback</a:t>
            </a:r>
          </a:p>
        </p:txBody>
      </p:sp>
      <p:sp>
        <p:nvSpPr>
          <p:cNvPr id="8" name="Text Placeholder 7">
            <a:extLst>
              <a:ext uri="{FF2B5EF4-FFF2-40B4-BE49-F238E27FC236}">
                <a16:creationId xmlns:a16="http://schemas.microsoft.com/office/drawing/2014/main" id="{D8917E05-51A9-2237-7A8D-1940ED3FB30D}"/>
              </a:ext>
            </a:extLst>
          </p:cNvPr>
          <p:cNvSpPr>
            <a:spLocks noGrp="1"/>
          </p:cNvSpPr>
          <p:nvPr>
            <p:ph type="body" sz="quarter" idx="3"/>
          </p:nvPr>
        </p:nvSpPr>
        <p:spPr/>
        <p:txBody>
          <a:bodyPr/>
          <a:lstStyle/>
          <a:p>
            <a:r>
              <a:rPr lang="en-GB"/>
              <a:t>Processes and policies</a:t>
            </a:r>
          </a:p>
        </p:txBody>
      </p:sp>
      <p:sp>
        <p:nvSpPr>
          <p:cNvPr id="9" name="Content Placeholder 8">
            <a:extLst>
              <a:ext uri="{FF2B5EF4-FFF2-40B4-BE49-F238E27FC236}">
                <a16:creationId xmlns:a16="http://schemas.microsoft.com/office/drawing/2014/main" id="{CD9DC20D-87F1-263B-CADB-17604630CFC2}"/>
              </a:ext>
            </a:extLst>
          </p:cNvPr>
          <p:cNvSpPr>
            <a:spLocks noGrp="1"/>
          </p:cNvSpPr>
          <p:nvPr>
            <p:ph sz="quarter" idx="4"/>
          </p:nvPr>
        </p:nvSpPr>
        <p:spPr/>
        <p:txBody>
          <a:bodyPr>
            <a:normAutofit/>
          </a:bodyPr>
          <a:lstStyle/>
          <a:p>
            <a:r>
              <a:rPr lang="en-GB">
                <a:solidFill>
                  <a:srgbClr val="FF0000"/>
                </a:solidFill>
              </a:rPr>
              <a:t>Purposeful meetings </a:t>
            </a:r>
            <a:r>
              <a:rPr lang="en-GB"/>
              <a:t>that  encourage participation</a:t>
            </a:r>
          </a:p>
          <a:p>
            <a:r>
              <a:rPr lang="en-GB"/>
              <a:t>Inviting </a:t>
            </a:r>
            <a:r>
              <a:rPr lang="en-GB">
                <a:solidFill>
                  <a:srgbClr val="FF0000"/>
                </a:solidFill>
              </a:rPr>
              <a:t>anonymous feedback </a:t>
            </a:r>
            <a:r>
              <a:rPr lang="en-GB"/>
              <a:t>on school policies</a:t>
            </a:r>
          </a:p>
          <a:p>
            <a:r>
              <a:rPr lang="en-GB"/>
              <a:t>Representative </a:t>
            </a:r>
            <a:r>
              <a:rPr lang="en-GB">
                <a:solidFill>
                  <a:srgbClr val="FF0000"/>
                </a:solidFill>
              </a:rPr>
              <a:t>working groups </a:t>
            </a:r>
          </a:p>
          <a:p>
            <a:r>
              <a:rPr lang="en-GB">
                <a:solidFill>
                  <a:srgbClr val="FF0000"/>
                </a:solidFill>
              </a:rPr>
              <a:t>Training for leaders </a:t>
            </a:r>
            <a:r>
              <a:rPr lang="en-GB"/>
              <a:t>around communication</a:t>
            </a:r>
          </a:p>
          <a:p>
            <a:endParaRPr lang="en-GB"/>
          </a:p>
        </p:txBody>
      </p:sp>
    </p:spTree>
    <p:extLst>
      <p:ext uri="{BB962C8B-B14F-4D97-AF65-F5344CB8AC3E}">
        <p14:creationId xmlns:p14="http://schemas.microsoft.com/office/powerpoint/2010/main" val="1139107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92D62-456A-2AE8-923C-B767444F4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79D8E-7334-5626-31F7-6DC805B48C80}"/>
              </a:ext>
            </a:extLst>
          </p:cNvPr>
          <p:cNvSpPr>
            <a:spLocks noGrp="1"/>
          </p:cNvSpPr>
          <p:nvPr>
            <p:ph type="title"/>
          </p:nvPr>
        </p:nvSpPr>
        <p:spPr>
          <a:solidFill>
            <a:srgbClr val="FFC000"/>
          </a:solidFill>
        </p:spPr>
        <p:txBody>
          <a:bodyPr/>
          <a:lstStyle/>
          <a:p>
            <a:r>
              <a:rPr lang="en-GB"/>
              <a:t>O - Optimism</a:t>
            </a:r>
          </a:p>
        </p:txBody>
      </p:sp>
      <p:sp>
        <p:nvSpPr>
          <p:cNvPr id="6" name="Text Placeholder 5">
            <a:extLst>
              <a:ext uri="{FF2B5EF4-FFF2-40B4-BE49-F238E27FC236}">
                <a16:creationId xmlns:a16="http://schemas.microsoft.com/office/drawing/2014/main" id="{70AD01EA-0731-B6B4-34BC-8DF855A92F99}"/>
              </a:ext>
            </a:extLst>
          </p:cNvPr>
          <p:cNvSpPr>
            <a:spLocks noGrp="1"/>
          </p:cNvSpPr>
          <p:nvPr>
            <p:ph type="body" idx="1"/>
          </p:nvPr>
        </p:nvSpPr>
        <p:spPr/>
        <p:txBody>
          <a:bodyPr/>
          <a:lstStyle/>
          <a:p>
            <a:r>
              <a:rPr lang="en-GB"/>
              <a:t>Ways of being and responding</a:t>
            </a:r>
          </a:p>
        </p:txBody>
      </p:sp>
      <p:sp>
        <p:nvSpPr>
          <p:cNvPr id="7" name="Content Placeholder 6">
            <a:extLst>
              <a:ext uri="{FF2B5EF4-FFF2-40B4-BE49-F238E27FC236}">
                <a16:creationId xmlns:a16="http://schemas.microsoft.com/office/drawing/2014/main" id="{371CAFA3-0751-3F08-36E3-0BF3F7A12AE7}"/>
              </a:ext>
            </a:extLst>
          </p:cNvPr>
          <p:cNvSpPr>
            <a:spLocks noGrp="1"/>
          </p:cNvSpPr>
          <p:nvPr>
            <p:ph sz="half" idx="2"/>
          </p:nvPr>
        </p:nvSpPr>
        <p:spPr/>
        <p:txBody>
          <a:bodyPr>
            <a:normAutofit/>
          </a:bodyPr>
          <a:lstStyle/>
          <a:p>
            <a:r>
              <a:rPr lang="en-GB">
                <a:solidFill>
                  <a:srgbClr val="FFC000"/>
                </a:solidFill>
              </a:rPr>
              <a:t>Celebrating </a:t>
            </a:r>
            <a:r>
              <a:rPr lang="en-GB"/>
              <a:t>successes </a:t>
            </a:r>
          </a:p>
          <a:p>
            <a:r>
              <a:rPr lang="en-GB">
                <a:solidFill>
                  <a:srgbClr val="FFC000"/>
                </a:solidFill>
              </a:rPr>
              <a:t>Solution-focused </a:t>
            </a:r>
            <a:r>
              <a:rPr lang="en-GB"/>
              <a:t>approach to challenges </a:t>
            </a:r>
          </a:p>
          <a:p>
            <a:r>
              <a:rPr lang="en-GB"/>
              <a:t>Promoting a </a:t>
            </a:r>
            <a:r>
              <a:rPr lang="en-GB">
                <a:solidFill>
                  <a:srgbClr val="FFC000"/>
                </a:solidFill>
              </a:rPr>
              <a:t>positive ‘vibe’</a:t>
            </a:r>
          </a:p>
          <a:p>
            <a:r>
              <a:rPr lang="en-GB">
                <a:solidFill>
                  <a:srgbClr val="FFC000"/>
                </a:solidFill>
              </a:rPr>
              <a:t>Modelling</a:t>
            </a:r>
            <a:r>
              <a:rPr lang="en-GB"/>
              <a:t> optimism</a:t>
            </a:r>
          </a:p>
          <a:p>
            <a:endParaRPr lang="en-GB"/>
          </a:p>
        </p:txBody>
      </p:sp>
      <p:sp>
        <p:nvSpPr>
          <p:cNvPr id="8" name="Text Placeholder 7">
            <a:extLst>
              <a:ext uri="{FF2B5EF4-FFF2-40B4-BE49-F238E27FC236}">
                <a16:creationId xmlns:a16="http://schemas.microsoft.com/office/drawing/2014/main" id="{F3BCE2D2-5803-B2BB-CE13-E5B327E0B5BC}"/>
              </a:ext>
            </a:extLst>
          </p:cNvPr>
          <p:cNvSpPr>
            <a:spLocks noGrp="1"/>
          </p:cNvSpPr>
          <p:nvPr>
            <p:ph type="body" sz="quarter" idx="3"/>
          </p:nvPr>
        </p:nvSpPr>
        <p:spPr/>
        <p:txBody>
          <a:bodyPr/>
          <a:lstStyle/>
          <a:p>
            <a:r>
              <a:rPr lang="en-GB"/>
              <a:t>Processes and policies</a:t>
            </a:r>
          </a:p>
        </p:txBody>
      </p:sp>
      <p:sp>
        <p:nvSpPr>
          <p:cNvPr id="9" name="Content Placeholder 8">
            <a:extLst>
              <a:ext uri="{FF2B5EF4-FFF2-40B4-BE49-F238E27FC236}">
                <a16:creationId xmlns:a16="http://schemas.microsoft.com/office/drawing/2014/main" id="{0D7A7106-8F69-3590-3411-153F6736E7DD}"/>
              </a:ext>
            </a:extLst>
          </p:cNvPr>
          <p:cNvSpPr>
            <a:spLocks noGrp="1"/>
          </p:cNvSpPr>
          <p:nvPr>
            <p:ph sz="quarter" idx="4"/>
          </p:nvPr>
        </p:nvSpPr>
        <p:spPr/>
        <p:txBody>
          <a:bodyPr>
            <a:normAutofit/>
          </a:bodyPr>
          <a:lstStyle/>
          <a:p>
            <a:r>
              <a:rPr lang="en-GB">
                <a:solidFill>
                  <a:srgbClr val="FFC000"/>
                </a:solidFill>
              </a:rPr>
              <a:t>‘Positive start’ </a:t>
            </a:r>
            <a:r>
              <a:rPr lang="en-GB"/>
              <a:t>meetings</a:t>
            </a:r>
          </a:p>
          <a:p>
            <a:r>
              <a:rPr lang="en-GB"/>
              <a:t>Sharing </a:t>
            </a:r>
            <a:r>
              <a:rPr lang="en-GB">
                <a:solidFill>
                  <a:srgbClr val="FFC000"/>
                </a:solidFill>
              </a:rPr>
              <a:t>success stories in bulletins and briefings</a:t>
            </a:r>
          </a:p>
          <a:p>
            <a:r>
              <a:rPr lang="en-GB"/>
              <a:t>School-wide initiatives that support </a:t>
            </a:r>
            <a:r>
              <a:rPr lang="en-GB">
                <a:solidFill>
                  <a:srgbClr val="FFC000"/>
                </a:solidFill>
              </a:rPr>
              <a:t>motivation</a:t>
            </a:r>
          </a:p>
        </p:txBody>
      </p:sp>
    </p:spTree>
    <p:extLst>
      <p:ext uri="{BB962C8B-B14F-4D97-AF65-F5344CB8AC3E}">
        <p14:creationId xmlns:p14="http://schemas.microsoft.com/office/powerpoint/2010/main" val="111500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4105" name="Rectangle 4104">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oman in blue tank top standing beside white wall">
            <a:extLst>
              <a:ext uri="{FF2B5EF4-FFF2-40B4-BE49-F238E27FC236}">
                <a16:creationId xmlns:a16="http://schemas.microsoft.com/office/drawing/2014/main" id="{2286C5AD-BC49-103C-BCEC-7DF0E8F6F66D}"/>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l="6697" r="2394" b="23393"/>
          <a:stretch>
            <a:fillRect/>
          </a:stretch>
        </p:blipFill>
        <p:spPr bwMode="auto">
          <a:xfrm>
            <a:off x="20" y="152"/>
            <a:ext cx="12191980" cy="6857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01688F-79A4-6ECB-D91A-88BFE209B7D0}"/>
              </a:ext>
            </a:extLst>
          </p:cNvPr>
          <p:cNvSpPr>
            <a:spLocks noGrp="1"/>
          </p:cNvSpPr>
          <p:nvPr>
            <p:ph type="title"/>
          </p:nvPr>
        </p:nvSpPr>
        <p:spPr>
          <a:xfrm>
            <a:off x="640080" y="985233"/>
            <a:ext cx="5758628" cy="3355853"/>
          </a:xfrm>
        </p:spPr>
        <p:txBody>
          <a:bodyPr vert="horz" lIns="91440" tIns="45720" rIns="91440" bIns="45720" rtlCol="0" anchor="t">
            <a:normAutofit/>
          </a:bodyPr>
          <a:lstStyle/>
          <a:p>
            <a:r>
              <a:rPr lang="en-US" sz="6000" b="1" kern="1200">
                <a:solidFill>
                  <a:srgbClr val="FFFFFF"/>
                </a:solidFill>
                <a:latin typeface="+mj-lt"/>
                <a:ea typeface="+mj-ea"/>
                <a:cs typeface="+mj-cs"/>
              </a:rPr>
              <a:t>Project Overview</a:t>
            </a:r>
          </a:p>
        </p:txBody>
      </p:sp>
      <p:sp>
        <p:nvSpPr>
          <p:cNvPr id="4" name="Text Placeholder 3">
            <a:extLst>
              <a:ext uri="{FF2B5EF4-FFF2-40B4-BE49-F238E27FC236}">
                <a16:creationId xmlns:a16="http://schemas.microsoft.com/office/drawing/2014/main" id="{88A8F44F-AB42-1553-CD28-A1EF903B8CF4}"/>
              </a:ext>
            </a:extLst>
          </p:cNvPr>
          <p:cNvSpPr>
            <a:spLocks noGrp="1"/>
          </p:cNvSpPr>
          <p:nvPr>
            <p:ph type="body" idx="1"/>
          </p:nvPr>
        </p:nvSpPr>
        <p:spPr>
          <a:xfrm>
            <a:off x="640080" y="5251621"/>
            <a:ext cx="4439920" cy="1104721"/>
          </a:xfrm>
        </p:spPr>
        <p:txBody>
          <a:bodyPr vert="horz" lIns="91440" tIns="45720" rIns="91440" bIns="45720" rtlCol="0" anchor="t">
            <a:normAutofit/>
          </a:bodyPr>
          <a:lstStyle/>
          <a:p>
            <a:pPr>
              <a:lnSpc>
                <a:spcPct val="130000"/>
              </a:lnSpc>
            </a:pPr>
            <a:endParaRPr lang="en-US" sz="1800" b="1" cap="all" spc="300">
              <a:solidFill>
                <a:srgbClr val="FFFFFF"/>
              </a:solidFill>
            </a:endParaRPr>
          </a:p>
        </p:txBody>
      </p:sp>
      <p:cxnSp>
        <p:nvCxnSpPr>
          <p:cNvPr id="4107" name="Straight Connector 4106">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95436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70190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CCBB-7AD2-94AB-A7F2-8FF872753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41663-E961-E2D7-C295-A1149D082C59}"/>
              </a:ext>
            </a:extLst>
          </p:cNvPr>
          <p:cNvSpPr>
            <a:spLocks noGrp="1"/>
          </p:cNvSpPr>
          <p:nvPr>
            <p:ph type="title"/>
          </p:nvPr>
        </p:nvSpPr>
        <p:spPr>
          <a:solidFill>
            <a:srgbClr val="92D050"/>
          </a:solidFill>
        </p:spPr>
        <p:txBody>
          <a:bodyPr/>
          <a:lstStyle/>
          <a:p>
            <a:r>
              <a:rPr lang="en-GB"/>
              <a:t>T - Trust</a:t>
            </a:r>
          </a:p>
        </p:txBody>
      </p:sp>
      <p:sp>
        <p:nvSpPr>
          <p:cNvPr id="6" name="Text Placeholder 5">
            <a:extLst>
              <a:ext uri="{FF2B5EF4-FFF2-40B4-BE49-F238E27FC236}">
                <a16:creationId xmlns:a16="http://schemas.microsoft.com/office/drawing/2014/main" id="{8B4C34C7-B044-A85A-D8A0-504CA3A00F49}"/>
              </a:ext>
            </a:extLst>
          </p:cNvPr>
          <p:cNvSpPr>
            <a:spLocks noGrp="1"/>
          </p:cNvSpPr>
          <p:nvPr>
            <p:ph type="body" idx="1"/>
          </p:nvPr>
        </p:nvSpPr>
        <p:spPr/>
        <p:txBody>
          <a:bodyPr/>
          <a:lstStyle/>
          <a:p>
            <a:r>
              <a:rPr lang="en-GB"/>
              <a:t>Ways of being and responding</a:t>
            </a:r>
          </a:p>
        </p:txBody>
      </p:sp>
      <p:sp>
        <p:nvSpPr>
          <p:cNvPr id="7" name="Content Placeholder 6">
            <a:extLst>
              <a:ext uri="{FF2B5EF4-FFF2-40B4-BE49-F238E27FC236}">
                <a16:creationId xmlns:a16="http://schemas.microsoft.com/office/drawing/2014/main" id="{1E695D9F-6CC0-E927-9296-B8A8FC97E328}"/>
              </a:ext>
            </a:extLst>
          </p:cNvPr>
          <p:cNvSpPr>
            <a:spLocks noGrp="1"/>
          </p:cNvSpPr>
          <p:nvPr>
            <p:ph sz="half" idx="2"/>
          </p:nvPr>
        </p:nvSpPr>
        <p:spPr/>
        <p:txBody>
          <a:bodyPr>
            <a:normAutofit/>
          </a:bodyPr>
          <a:lstStyle/>
          <a:p>
            <a:r>
              <a:rPr lang="en-GB"/>
              <a:t>Model </a:t>
            </a:r>
            <a:r>
              <a:rPr lang="en-GB">
                <a:solidFill>
                  <a:schemeClr val="accent6"/>
                </a:solidFill>
              </a:rPr>
              <a:t>vulnerability</a:t>
            </a:r>
            <a:r>
              <a:rPr lang="en-GB"/>
              <a:t> as a leader </a:t>
            </a:r>
          </a:p>
          <a:p>
            <a:r>
              <a:rPr lang="en-GB"/>
              <a:t>Trust staff to use </a:t>
            </a:r>
            <a:r>
              <a:rPr lang="en-GB">
                <a:solidFill>
                  <a:schemeClr val="accent6"/>
                </a:solidFill>
              </a:rPr>
              <a:t>professional judgment </a:t>
            </a:r>
            <a:r>
              <a:rPr lang="en-GB"/>
              <a:t>and prioritize tasks.</a:t>
            </a:r>
          </a:p>
          <a:p>
            <a:r>
              <a:rPr lang="en-GB"/>
              <a:t>Allow staff to </a:t>
            </a:r>
            <a:r>
              <a:rPr lang="en-GB">
                <a:solidFill>
                  <a:schemeClr val="accent6"/>
                </a:solidFill>
              </a:rPr>
              <a:t>say “no” </a:t>
            </a:r>
          </a:p>
          <a:p>
            <a:r>
              <a:rPr lang="en-GB"/>
              <a:t>Empower staff to have </a:t>
            </a:r>
            <a:r>
              <a:rPr lang="en-GB">
                <a:solidFill>
                  <a:schemeClr val="accent6"/>
                </a:solidFill>
              </a:rPr>
              <a:t>autonomy</a:t>
            </a:r>
          </a:p>
          <a:p>
            <a:endParaRPr lang="en-GB"/>
          </a:p>
        </p:txBody>
      </p:sp>
      <p:sp>
        <p:nvSpPr>
          <p:cNvPr id="8" name="Text Placeholder 7">
            <a:extLst>
              <a:ext uri="{FF2B5EF4-FFF2-40B4-BE49-F238E27FC236}">
                <a16:creationId xmlns:a16="http://schemas.microsoft.com/office/drawing/2014/main" id="{A06D8313-4AB7-4340-88E4-21047812F6C0}"/>
              </a:ext>
            </a:extLst>
          </p:cNvPr>
          <p:cNvSpPr>
            <a:spLocks noGrp="1"/>
          </p:cNvSpPr>
          <p:nvPr>
            <p:ph type="body" sz="quarter" idx="3"/>
          </p:nvPr>
        </p:nvSpPr>
        <p:spPr/>
        <p:txBody>
          <a:bodyPr/>
          <a:lstStyle/>
          <a:p>
            <a:r>
              <a:rPr lang="en-GB"/>
              <a:t>Processes and policies</a:t>
            </a:r>
          </a:p>
        </p:txBody>
      </p:sp>
      <p:sp>
        <p:nvSpPr>
          <p:cNvPr id="9" name="Content Placeholder 8">
            <a:extLst>
              <a:ext uri="{FF2B5EF4-FFF2-40B4-BE49-F238E27FC236}">
                <a16:creationId xmlns:a16="http://schemas.microsoft.com/office/drawing/2014/main" id="{910BC29C-BC66-D1DB-E621-8C74AA784ED5}"/>
              </a:ext>
            </a:extLst>
          </p:cNvPr>
          <p:cNvSpPr>
            <a:spLocks noGrp="1"/>
          </p:cNvSpPr>
          <p:nvPr>
            <p:ph sz="quarter" idx="4"/>
          </p:nvPr>
        </p:nvSpPr>
        <p:spPr/>
        <p:txBody>
          <a:bodyPr>
            <a:normAutofit/>
          </a:bodyPr>
          <a:lstStyle/>
          <a:p>
            <a:r>
              <a:rPr lang="en-GB">
                <a:solidFill>
                  <a:schemeClr val="accent6"/>
                </a:solidFill>
              </a:rPr>
              <a:t>Flexible policies </a:t>
            </a:r>
            <a:r>
              <a:rPr lang="en-GB"/>
              <a:t>(e.g., marking) </a:t>
            </a:r>
          </a:p>
          <a:p>
            <a:r>
              <a:rPr lang="en-GB"/>
              <a:t>Support for </a:t>
            </a:r>
            <a:r>
              <a:rPr lang="en-GB">
                <a:solidFill>
                  <a:schemeClr val="accent6"/>
                </a:solidFill>
              </a:rPr>
              <a:t>offsite PPA/flexible working</a:t>
            </a:r>
          </a:p>
          <a:p>
            <a:r>
              <a:rPr lang="en-GB">
                <a:solidFill>
                  <a:schemeClr val="accent6"/>
                </a:solidFill>
              </a:rPr>
              <a:t>Context-specific decision-making </a:t>
            </a:r>
            <a:r>
              <a:rPr lang="en-GB"/>
              <a:t>not one-size-fits-all rules</a:t>
            </a:r>
          </a:p>
          <a:p>
            <a:r>
              <a:rPr lang="en-GB">
                <a:solidFill>
                  <a:schemeClr val="accent6"/>
                </a:solidFill>
              </a:rPr>
              <a:t>Training for leaders </a:t>
            </a:r>
            <a:r>
              <a:rPr lang="en-GB"/>
              <a:t>in how to cultivate professional trust.</a:t>
            </a:r>
          </a:p>
          <a:p>
            <a:endParaRPr lang="en-GB"/>
          </a:p>
        </p:txBody>
      </p:sp>
    </p:spTree>
    <p:extLst>
      <p:ext uri="{BB962C8B-B14F-4D97-AF65-F5344CB8AC3E}">
        <p14:creationId xmlns:p14="http://schemas.microsoft.com/office/powerpoint/2010/main" val="190607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A8DD1-24B8-F89A-0114-1ACA00814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7B7DF-0AE5-1C30-09B4-B977AD4CE7AE}"/>
              </a:ext>
            </a:extLst>
          </p:cNvPr>
          <p:cNvSpPr>
            <a:spLocks noGrp="1"/>
          </p:cNvSpPr>
          <p:nvPr>
            <p:ph type="title"/>
          </p:nvPr>
        </p:nvSpPr>
        <p:spPr>
          <a:solidFill>
            <a:srgbClr val="0070C0"/>
          </a:solidFill>
        </p:spPr>
        <p:txBody>
          <a:bodyPr/>
          <a:lstStyle/>
          <a:p>
            <a:r>
              <a:rPr lang="en-GB"/>
              <a:t>E - Engagement</a:t>
            </a:r>
          </a:p>
        </p:txBody>
      </p:sp>
      <p:sp>
        <p:nvSpPr>
          <p:cNvPr id="6" name="Text Placeholder 5">
            <a:extLst>
              <a:ext uri="{FF2B5EF4-FFF2-40B4-BE49-F238E27FC236}">
                <a16:creationId xmlns:a16="http://schemas.microsoft.com/office/drawing/2014/main" id="{06F82F2B-E0E9-2C40-41E8-3ACB2AA16196}"/>
              </a:ext>
            </a:extLst>
          </p:cNvPr>
          <p:cNvSpPr>
            <a:spLocks noGrp="1"/>
          </p:cNvSpPr>
          <p:nvPr>
            <p:ph type="body" idx="1"/>
          </p:nvPr>
        </p:nvSpPr>
        <p:spPr/>
        <p:txBody>
          <a:bodyPr/>
          <a:lstStyle/>
          <a:p>
            <a:r>
              <a:rPr lang="en-GB"/>
              <a:t>Ways of being and responding</a:t>
            </a:r>
          </a:p>
        </p:txBody>
      </p:sp>
      <p:sp>
        <p:nvSpPr>
          <p:cNvPr id="7" name="Content Placeholder 6">
            <a:extLst>
              <a:ext uri="{FF2B5EF4-FFF2-40B4-BE49-F238E27FC236}">
                <a16:creationId xmlns:a16="http://schemas.microsoft.com/office/drawing/2014/main" id="{1F89BD28-A647-87CD-2820-1044BB1808CB}"/>
              </a:ext>
            </a:extLst>
          </p:cNvPr>
          <p:cNvSpPr>
            <a:spLocks noGrp="1"/>
          </p:cNvSpPr>
          <p:nvPr>
            <p:ph sz="half" idx="2"/>
          </p:nvPr>
        </p:nvSpPr>
        <p:spPr/>
        <p:txBody>
          <a:bodyPr>
            <a:normAutofit/>
          </a:bodyPr>
          <a:lstStyle/>
          <a:p>
            <a:r>
              <a:rPr lang="en-GB"/>
              <a:t>“Singing from the </a:t>
            </a:r>
            <a:r>
              <a:rPr lang="en-GB">
                <a:solidFill>
                  <a:srgbClr val="0070C0"/>
                </a:solidFill>
              </a:rPr>
              <a:t>same hymn sheet</a:t>
            </a:r>
            <a:r>
              <a:rPr lang="en-GB"/>
              <a:t>”</a:t>
            </a:r>
          </a:p>
          <a:p>
            <a:r>
              <a:rPr lang="en-GB">
                <a:solidFill>
                  <a:srgbClr val="0070C0"/>
                </a:solidFill>
              </a:rPr>
              <a:t>Students at centre </a:t>
            </a:r>
            <a:r>
              <a:rPr lang="en-GB"/>
              <a:t>of everything</a:t>
            </a:r>
          </a:p>
          <a:p>
            <a:r>
              <a:rPr lang="en-GB"/>
              <a:t>Celebrating shared </a:t>
            </a:r>
            <a:r>
              <a:rPr lang="en-GB">
                <a:solidFill>
                  <a:srgbClr val="0070C0"/>
                </a:solidFill>
              </a:rPr>
              <a:t>professional passions</a:t>
            </a:r>
          </a:p>
          <a:p>
            <a:r>
              <a:rPr lang="en-GB">
                <a:solidFill>
                  <a:srgbClr val="0070C0"/>
                </a:solidFill>
              </a:rPr>
              <a:t>Collaborative</a:t>
            </a:r>
            <a:r>
              <a:rPr lang="en-GB"/>
              <a:t> ways of working</a:t>
            </a:r>
          </a:p>
          <a:p>
            <a:endParaRPr lang="en-GB"/>
          </a:p>
        </p:txBody>
      </p:sp>
      <p:sp>
        <p:nvSpPr>
          <p:cNvPr id="8" name="Text Placeholder 7">
            <a:extLst>
              <a:ext uri="{FF2B5EF4-FFF2-40B4-BE49-F238E27FC236}">
                <a16:creationId xmlns:a16="http://schemas.microsoft.com/office/drawing/2014/main" id="{BE074D37-D1D9-CDF9-F6CD-B92BED13F3DA}"/>
              </a:ext>
            </a:extLst>
          </p:cNvPr>
          <p:cNvSpPr>
            <a:spLocks noGrp="1"/>
          </p:cNvSpPr>
          <p:nvPr>
            <p:ph type="body" sz="quarter" idx="3"/>
          </p:nvPr>
        </p:nvSpPr>
        <p:spPr/>
        <p:txBody>
          <a:bodyPr/>
          <a:lstStyle/>
          <a:p>
            <a:r>
              <a:rPr lang="en-GB"/>
              <a:t>Processes and policies</a:t>
            </a:r>
          </a:p>
        </p:txBody>
      </p:sp>
      <p:sp>
        <p:nvSpPr>
          <p:cNvPr id="9" name="Content Placeholder 8">
            <a:extLst>
              <a:ext uri="{FF2B5EF4-FFF2-40B4-BE49-F238E27FC236}">
                <a16:creationId xmlns:a16="http://schemas.microsoft.com/office/drawing/2014/main" id="{E155E5BA-5713-128B-0E1B-CB6CB5A9CC49}"/>
              </a:ext>
            </a:extLst>
          </p:cNvPr>
          <p:cNvSpPr>
            <a:spLocks noGrp="1"/>
          </p:cNvSpPr>
          <p:nvPr>
            <p:ph sz="quarter" idx="4"/>
          </p:nvPr>
        </p:nvSpPr>
        <p:spPr/>
        <p:txBody>
          <a:bodyPr>
            <a:normAutofit/>
          </a:bodyPr>
          <a:lstStyle/>
          <a:p>
            <a:r>
              <a:rPr lang="en-GB">
                <a:solidFill>
                  <a:srgbClr val="0070C0"/>
                </a:solidFill>
              </a:rPr>
              <a:t>Shared vision </a:t>
            </a:r>
            <a:r>
              <a:rPr lang="en-GB"/>
              <a:t>embedded in communications and practices</a:t>
            </a:r>
          </a:p>
          <a:p>
            <a:r>
              <a:rPr lang="en-GB"/>
              <a:t>Exploring </a:t>
            </a:r>
            <a:r>
              <a:rPr lang="en-GB">
                <a:solidFill>
                  <a:srgbClr val="0070C0"/>
                </a:solidFill>
              </a:rPr>
              <a:t>shared values </a:t>
            </a:r>
            <a:r>
              <a:rPr lang="en-GB"/>
              <a:t>in recruitment process</a:t>
            </a:r>
          </a:p>
          <a:p>
            <a:r>
              <a:rPr lang="en-GB"/>
              <a:t>Structured opportunities for </a:t>
            </a:r>
            <a:r>
              <a:rPr lang="en-GB">
                <a:solidFill>
                  <a:srgbClr val="0070C0"/>
                </a:solidFill>
              </a:rPr>
              <a:t>collaboration and connection</a:t>
            </a:r>
          </a:p>
          <a:p>
            <a:endParaRPr lang="en-GB"/>
          </a:p>
        </p:txBody>
      </p:sp>
    </p:spTree>
    <p:extLst>
      <p:ext uri="{BB962C8B-B14F-4D97-AF65-F5344CB8AC3E}">
        <p14:creationId xmlns:p14="http://schemas.microsoft.com/office/powerpoint/2010/main" val="1065455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9E2E9-A206-F4C3-3C06-E0EAB3077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0A8E5-6FA0-2CF7-8CBF-00BC0AAE934C}"/>
              </a:ext>
            </a:extLst>
          </p:cNvPr>
          <p:cNvSpPr>
            <a:spLocks noGrp="1"/>
          </p:cNvSpPr>
          <p:nvPr>
            <p:ph type="title"/>
          </p:nvPr>
        </p:nvSpPr>
        <p:spPr>
          <a:solidFill>
            <a:schemeClr val="accent5"/>
          </a:solidFill>
        </p:spPr>
        <p:txBody>
          <a:bodyPr/>
          <a:lstStyle/>
          <a:p>
            <a:r>
              <a:rPr lang="en-GB"/>
              <a:t>S - Safety</a:t>
            </a:r>
          </a:p>
        </p:txBody>
      </p:sp>
      <p:sp>
        <p:nvSpPr>
          <p:cNvPr id="6" name="Text Placeholder 5">
            <a:extLst>
              <a:ext uri="{FF2B5EF4-FFF2-40B4-BE49-F238E27FC236}">
                <a16:creationId xmlns:a16="http://schemas.microsoft.com/office/drawing/2014/main" id="{3A1D6EC8-E098-E6A3-2078-5F10D8AFC7B6}"/>
              </a:ext>
            </a:extLst>
          </p:cNvPr>
          <p:cNvSpPr>
            <a:spLocks noGrp="1"/>
          </p:cNvSpPr>
          <p:nvPr>
            <p:ph type="body" idx="1"/>
          </p:nvPr>
        </p:nvSpPr>
        <p:spPr/>
        <p:txBody>
          <a:bodyPr/>
          <a:lstStyle/>
          <a:p>
            <a:r>
              <a:rPr lang="en-GB"/>
              <a:t>Ways of being and responding</a:t>
            </a:r>
          </a:p>
        </p:txBody>
      </p:sp>
      <p:sp>
        <p:nvSpPr>
          <p:cNvPr id="7" name="Content Placeholder 6">
            <a:extLst>
              <a:ext uri="{FF2B5EF4-FFF2-40B4-BE49-F238E27FC236}">
                <a16:creationId xmlns:a16="http://schemas.microsoft.com/office/drawing/2014/main" id="{954360AC-2E3E-D79C-85F6-6FBB48A9FA85}"/>
              </a:ext>
            </a:extLst>
          </p:cNvPr>
          <p:cNvSpPr>
            <a:spLocks noGrp="1"/>
          </p:cNvSpPr>
          <p:nvPr>
            <p:ph sz="half" idx="2"/>
          </p:nvPr>
        </p:nvSpPr>
        <p:spPr/>
        <p:txBody>
          <a:bodyPr>
            <a:normAutofit/>
          </a:bodyPr>
          <a:lstStyle/>
          <a:p>
            <a:r>
              <a:rPr lang="en-GB"/>
              <a:t>OK to make </a:t>
            </a:r>
            <a:r>
              <a:rPr lang="en-GB">
                <a:solidFill>
                  <a:schemeClr val="accent5"/>
                </a:solidFill>
              </a:rPr>
              <a:t>mistakes</a:t>
            </a:r>
          </a:p>
          <a:p>
            <a:r>
              <a:rPr lang="en-GB"/>
              <a:t>Openness around </a:t>
            </a:r>
            <a:r>
              <a:rPr lang="en-GB">
                <a:solidFill>
                  <a:schemeClr val="accent5"/>
                </a:solidFill>
              </a:rPr>
              <a:t>talking about mental health </a:t>
            </a:r>
          </a:p>
          <a:p>
            <a:r>
              <a:rPr lang="en-GB">
                <a:solidFill>
                  <a:schemeClr val="accent5"/>
                </a:solidFill>
              </a:rPr>
              <a:t>Informal, supportive</a:t>
            </a:r>
            <a:r>
              <a:rPr lang="en-GB"/>
              <a:t> approach to observations</a:t>
            </a:r>
          </a:p>
          <a:p>
            <a:r>
              <a:rPr lang="en-GB"/>
              <a:t>Realistic</a:t>
            </a:r>
            <a:r>
              <a:rPr lang="en-GB">
                <a:solidFill>
                  <a:schemeClr val="accent5"/>
                </a:solidFill>
              </a:rPr>
              <a:t> expectations </a:t>
            </a:r>
            <a:r>
              <a:rPr lang="en-GB"/>
              <a:t>from leaders</a:t>
            </a:r>
          </a:p>
          <a:p>
            <a:r>
              <a:rPr lang="en-GB"/>
              <a:t>Reassurance</a:t>
            </a:r>
            <a:r>
              <a:rPr lang="en-GB">
                <a:solidFill>
                  <a:schemeClr val="accent5"/>
                </a:solidFill>
              </a:rPr>
              <a:t> and recognition</a:t>
            </a:r>
          </a:p>
          <a:p>
            <a:endParaRPr lang="en-GB"/>
          </a:p>
        </p:txBody>
      </p:sp>
      <p:sp>
        <p:nvSpPr>
          <p:cNvPr id="8" name="Text Placeholder 7">
            <a:extLst>
              <a:ext uri="{FF2B5EF4-FFF2-40B4-BE49-F238E27FC236}">
                <a16:creationId xmlns:a16="http://schemas.microsoft.com/office/drawing/2014/main" id="{9E2EACC6-DB96-76F9-C754-43E1BC27A183}"/>
              </a:ext>
            </a:extLst>
          </p:cNvPr>
          <p:cNvSpPr>
            <a:spLocks noGrp="1"/>
          </p:cNvSpPr>
          <p:nvPr>
            <p:ph type="body" sz="quarter" idx="3"/>
          </p:nvPr>
        </p:nvSpPr>
        <p:spPr/>
        <p:txBody>
          <a:bodyPr/>
          <a:lstStyle/>
          <a:p>
            <a:r>
              <a:rPr lang="en-GB"/>
              <a:t>Processes and policies</a:t>
            </a:r>
          </a:p>
        </p:txBody>
      </p:sp>
      <p:sp>
        <p:nvSpPr>
          <p:cNvPr id="9" name="Content Placeholder 8">
            <a:extLst>
              <a:ext uri="{FF2B5EF4-FFF2-40B4-BE49-F238E27FC236}">
                <a16:creationId xmlns:a16="http://schemas.microsoft.com/office/drawing/2014/main" id="{BBEEF2AB-1A52-4024-6DA6-4DFD8886555B}"/>
              </a:ext>
            </a:extLst>
          </p:cNvPr>
          <p:cNvSpPr>
            <a:spLocks noGrp="1"/>
          </p:cNvSpPr>
          <p:nvPr>
            <p:ph sz="quarter" idx="4"/>
          </p:nvPr>
        </p:nvSpPr>
        <p:spPr/>
        <p:txBody>
          <a:bodyPr>
            <a:normAutofit/>
          </a:bodyPr>
          <a:lstStyle/>
          <a:p>
            <a:r>
              <a:rPr lang="en-GB"/>
              <a:t>SLT </a:t>
            </a:r>
            <a:r>
              <a:rPr lang="en-GB">
                <a:solidFill>
                  <a:schemeClr val="accent5"/>
                </a:solidFill>
              </a:rPr>
              <a:t>drop-in</a:t>
            </a:r>
            <a:r>
              <a:rPr lang="en-GB"/>
              <a:t> sessions </a:t>
            </a:r>
          </a:p>
          <a:p>
            <a:r>
              <a:rPr lang="en-GB"/>
              <a:t>Supportive </a:t>
            </a:r>
            <a:r>
              <a:rPr lang="en-GB">
                <a:solidFill>
                  <a:schemeClr val="accent5"/>
                </a:solidFill>
              </a:rPr>
              <a:t>monitoring processes</a:t>
            </a:r>
          </a:p>
          <a:p>
            <a:r>
              <a:rPr lang="en-GB"/>
              <a:t>Authentic and visible </a:t>
            </a:r>
            <a:r>
              <a:rPr lang="en-GB">
                <a:solidFill>
                  <a:schemeClr val="accent5"/>
                </a:solidFill>
              </a:rPr>
              <a:t>commitment to  wellbeing </a:t>
            </a:r>
          </a:p>
          <a:p>
            <a:r>
              <a:rPr lang="en-GB">
                <a:solidFill>
                  <a:schemeClr val="accent5"/>
                </a:solidFill>
              </a:rPr>
              <a:t>Wellbeing support </a:t>
            </a:r>
            <a:r>
              <a:rPr lang="en-GB"/>
              <a:t>and initiatives</a:t>
            </a:r>
          </a:p>
          <a:p>
            <a:r>
              <a:rPr lang="en-GB"/>
              <a:t>Healthy </a:t>
            </a:r>
            <a:r>
              <a:rPr lang="en-GB">
                <a:solidFill>
                  <a:schemeClr val="accent5"/>
                </a:solidFill>
              </a:rPr>
              <a:t>physical environment</a:t>
            </a:r>
          </a:p>
          <a:p>
            <a:endParaRPr lang="en-GB"/>
          </a:p>
        </p:txBody>
      </p:sp>
    </p:spTree>
    <p:extLst>
      <p:ext uri="{BB962C8B-B14F-4D97-AF65-F5344CB8AC3E}">
        <p14:creationId xmlns:p14="http://schemas.microsoft.com/office/powerpoint/2010/main" val="3700233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60E4ED-459E-A117-21A7-059C53E4BE12}"/>
              </a:ext>
            </a:extLst>
          </p:cNvPr>
          <p:cNvSpPr>
            <a:spLocks noGrp="1"/>
          </p:cNvSpPr>
          <p:nvPr>
            <p:ph type="title"/>
          </p:nvPr>
        </p:nvSpPr>
        <p:spPr/>
        <p:txBody>
          <a:bodyPr/>
          <a:lstStyle/>
          <a:p>
            <a:r>
              <a:rPr lang="en-GB"/>
              <a:t>Activity 1</a:t>
            </a:r>
          </a:p>
        </p:txBody>
      </p:sp>
      <p:sp>
        <p:nvSpPr>
          <p:cNvPr id="8" name="Content Placeholder 7">
            <a:extLst>
              <a:ext uri="{FF2B5EF4-FFF2-40B4-BE49-F238E27FC236}">
                <a16:creationId xmlns:a16="http://schemas.microsoft.com/office/drawing/2014/main" id="{BF92E9BB-C571-CBAC-6FBB-AB671308C49E}"/>
              </a:ext>
            </a:extLst>
          </p:cNvPr>
          <p:cNvSpPr>
            <a:spLocks noGrp="1"/>
          </p:cNvSpPr>
          <p:nvPr>
            <p:ph idx="1"/>
          </p:nvPr>
        </p:nvSpPr>
        <p:spPr>
          <a:xfrm>
            <a:off x="838200" y="1825625"/>
            <a:ext cx="5257800" cy="4351338"/>
          </a:xfrm>
        </p:spPr>
        <p:txBody>
          <a:bodyPr>
            <a:normAutofit/>
          </a:bodyPr>
          <a:lstStyle/>
          <a:p>
            <a:r>
              <a:rPr lang="en-GB" sz="2400"/>
              <a:t>The ideas are general – how could you make any of these more specific and tangible and relevant to the context that you are working in?</a:t>
            </a:r>
          </a:p>
          <a:p>
            <a:endParaRPr lang="en-GB" sz="2400"/>
          </a:p>
          <a:p>
            <a:r>
              <a:rPr lang="en-GB" sz="2400"/>
              <a:t>Where do you have agency to adopt any of the strategies?</a:t>
            </a:r>
          </a:p>
          <a:p>
            <a:pPr marL="0" indent="0">
              <a:buNone/>
            </a:pPr>
            <a:endParaRPr lang="en-GB" sz="2400"/>
          </a:p>
          <a:p>
            <a:pPr lvl="1"/>
            <a:r>
              <a:rPr lang="en-GB" sz="2000"/>
              <a:t>How you act - </a:t>
            </a:r>
            <a:r>
              <a:rPr lang="en-GB" sz="2000" b="1"/>
              <a:t>informal ways of being</a:t>
            </a:r>
          </a:p>
          <a:p>
            <a:pPr lvl="1"/>
            <a:r>
              <a:rPr lang="en-GB" sz="2000"/>
              <a:t>What you can implement - </a:t>
            </a:r>
            <a:r>
              <a:rPr lang="en-GB" sz="2000" b="1"/>
              <a:t>formal policies and practices</a:t>
            </a:r>
          </a:p>
          <a:p>
            <a:endParaRPr lang="en-GB" sz="2400"/>
          </a:p>
        </p:txBody>
      </p:sp>
      <p:graphicFrame>
        <p:nvGraphicFramePr>
          <p:cNvPr id="5" name="Diagram 4">
            <a:extLst>
              <a:ext uri="{FF2B5EF4-FFF2-40B4-BE49-F238E27FC236}">
                <a16:creationId xmlns:a16="http://schemas.microsoft.com/office/drawing/2014/main" id="{D480A1FC-45CD-04FD-E3A3-E3D42E930691}"/>
              </a:ext>
            </a:extLst>
          </p:cNvPr>
          <p:cNvGraphicFramePr/>
          <p:nvPr>
            <p:extLst>
              <p:ext uri="{D42A27DB-BD31-4B8C-83A1-F6EECF244321}">
                <p14:modId xmlns:p14="http://schemas.microsoft.com/office/powerpoint/2010/main" val="4064678889"/>
              </p:ext>
            </p:extLst>
          </p:nvPr>
        </p:nvGraphicFramePr>
        <p:xfrm>
          <a:off x="5903535" y="1472749"/>
          <a:ext cx="6118655" cy="4704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D84908F1-4837-D639-322E-66F3D59DAF02}"/>
              </a:ext>
            </a:extLst>
          </p:cNvPr>
          <p:cNvSpPr txBox="1"/>
          <p:nvPr/>
        </p:nvSpPr>
        <p:spPr>
          <a:xfrm>
            <a:off x="11353800" y="6248400"/>
            <a:ext cx="542925" cy="369332"/>
          </a:xfrm>
          <a:prstGeom prst="rect">
            <a:avLst/>
          </a:prstGeom>
          <a:noFill/>
        </p:spPr>
        <p:txBody>
          <a:bodyPr wrap="square" rtlCol="0">
            <a:spAutoFit/>
          </a:bodyPr>
          <a:lstStyle/>
          <a:p>
            <a:r>
              <a:rPr lang="en-GB"/>
              <a:t>J</a:t>
            </a:r>
          </a:p>
        </p:txBody>
      </p:sp>
    </p:spTree>
    <p:extLst>
      <p:ext uri="{BB962C8B-B14F-4D97-AF65-F5344CB8AC3E}">
        <p14:creationId xmlns:p14="http://schemas.microsoft.com/office/powerpoint/2010/main" val="208324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B3B99-7786-C8E2-7F0A-0FD787A9C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A9453-6C23-4B15-AD29-90EF864FE0CF}"/>
              </a:ext>
            </a:extLst>
          </p:cNvPr>
          <p:cNvSpPr>
            <a:spLocks noGrp="1"/>
          </p:cNvSpPr>
          <p:nvPr>
            <p:ph type="title"/>
          </p:nvPr>
        </p:nvSpPr>
        <p:spPr/>
        <p:txBody>
          <a:bodyPr anchor="b">
            <a:noAutofit/>
          </a:bodyPr>
          <a:lstStyle/>
          <a:p>
            <a:r>
              <a:rPr lang="en-GB" sz="4000">
                <a:ea typeface="Calibri Light"/>
                <a:cs typeface="Calibri Light"/>
              </a:rPr>
              <a:t>Activity 2: Contextual considerations and constraints</a:t>
            </a:r>
          </a:p>
        </p:txBody>
      </p:sp>
      <p:sp>
        <p:nvSpPr>
          <p:cNvPr id="3" name="Content Placeholder 2">
            <a:extLst>
              <a:ext uri="{FF2B5EF4-FFF2-40B4-BE49-F238E27FC236}">
                <a16:creationId xmlns:a16="http://schemas.microsoft.com/office/drawing/2014/main" id="{11ED740F-6D8B-895D-A92C-BBF3F4A0DC0D}"/>
              </a:ext>
            </a:extLst>
          </p:cNvPr>
          <p:cNvSpPr>
            <a:spLocks noGrp="1"/>
          </p:cNvSpPr>
          <p:nvPr>
            <p:ph idx="1"/>
          </p:nvPr>
        </p:nvSpPr>
        <p:spPr>
          <a:xfrm>
            <a:off x="838200" y="1825625"/>
            <a:ext cx="5463746" cy="4351338"/>
          </a:xfrm>
        </p:spPr>
        <p:txBody>
          <a:bodyPr vert="horz" lIns="91440" tIns="45720" rIns="91440" bIns="45720" rtlCol="0" anchor="t">
            <a:noAutofit/>
          </a:bodyPr>
          <a:lstStyle/>
          <a:p>
            <a:pPr marL="0" indent="0">
              <a:buNone/>
            </a:pPr>
            <a:r>
              <a:rPr lang="en-GB" sz="2400">
                <a:ea typeface="Calibri"/>
                <a:cs typeface="Calibri"/>
              </a:rPr>
              <a:t>What are some of the barriers that prevent these behaviour and policies being implemented?</a:t>
            </a:r>
          </a:p>
          <a:p>
            <a:pPr marL="0" indent="0">
              <a:buNone/>
            </a:pPr>
            <a:endParaRPr lang="en-GB" sz="2400">
              <a:ea typeface="Calibri"/>
              <a:cs typeface="Calibri"/>
            </a:endParaRPr>
          </a:p>
          <a:p>
            <a:pPr marL="457200" indent="-457200">
              <a:buFont typeface="+mj-lt"/>
              <a:buAutoNum type="arabicPeriod"/>
            </a:pPr>
            <a:r>
              <a:rPr lang="en-GB" sz="2400">
                <a:ea typeface="Calibri"/>
                <a:cs typeface="Calibri"/>
              </a:rPr>
              <a:t>Characteristics and behaviours of </a:t>
            </a:r>
            <a:r>
              <a:rPr lang="en-GB" sz="2400" b="1">
                <a:ea typeface="Calibri"/>
                <a:cs typeface="Calibri"/>
              </a:rPr>
              <a:t>staff </a:t>
            </a:r>
            <a:r>
              <a:rPr lang="en-GB" sz="2400">
                <a:ea typeface="Calibri"/>
                <a:cs typeface="Calibri"/>
              </a:rPr>
              <a:t>within the school</a:t>
            </a:r>
          </a:p>
          <a:p>
            <a:pPr marL="457200" indent="-457200">
              <a:buFont typeface="+mj-lt"/>
              <a:buAutoNum type="arabicPeriod"/>
            </a:pPr>
            <a:r>
              <a:rPr lang="en-GB" sz="2400">
                <a:ea typeface="Calibri"/>
                <a:cs typeface="Calibri"/>
              </a:rPr>
              <a:t>Characteristics of the </a:t>
            </a:r>
            <a:r>
              <a:rPr lang="en-GB" sz="2400" b="1">
                <a:ea typeface="Calibri"/>
                <a:cs typeface="Calibri"/>
              </a:rPr>
              <a:t>school </a:t>
            </a:r>
            <a:r>
              <a:rPr lang="en-GB" sz="2400">
                <a:ea typeface="Calibri"/>
                <a:cs typeface="Calibri"/>
              </a:rPr>
              <a:t>itself </a:t>
            </a:r>
          </a:p>
          <a:p>
            <a:pPr marL="457200" indent="-457200">
              <a:buFont typeface="+mj-lt"/>
              <a:buAutoNum type="arabicPeriod"/>
            </a:pPr>
            <a:r>
              <a:rPr lang="en-GB" sz="2400">
                <a:ea typeface="Calibri"/>
                <a:cs typeface="Calibri"/>
              </a:rPr>
              <a:t>Characteristics of the broader education </a:t>
            </a:r>
            <a:r>
              <a:rPr lang="en-GB" sz="2400" b="1">
                <a:ea typeface="Calibri"/>
                <a:cs typeface="Calibri"/>
              </a:rPr>
              <a:t>system </a:t>
            </a:r>
          </a:p>
          <a:p>
            <a:endParaRPr lang="en-GB" sz="2400">
              <a:ea typeface="Calibri"/>
              <a:cs typeface="Calibri"/>
            </a:endParaRPr>
          </a:p>
          <a:p>
            <a:pPr marL="0" indent="0">
              <a:buNone/>
            </a:pPr>
            <a:r>
              <a:rPr lang="en-GB" sz="1800">
                <a:ea typeface="Calibri"/>
                <a:cs typeface="Calibri"/>
              </a:rPr>
              <a:t>Is there anything you can do to try and overcome any of these barriers?</a:t>
            </a:r>
          </a:p>
          <a:p>
            <a:pPr marL="0" indent="0">
              <a:buNone/>
            </a:pPr>
            <a:endParaRPr lang="en-GB" sz="2000">
              <a:ea typeface="Calibri"/>
              <a:cs typeface="Calibri"/>
            </a:endParaRPr>
          </a:p>
          <a:p>
            <a:pPr indent="0">
              <a:buNone/>
            </a:pPr>
            <a:endParaRPr lang="en-GB">
              <a:ea typeface="Calibri"/>
              <a:cs typeface="Calibri"/>
            </a:endParaRPr>
          </a:p>
          <a:p>
            <a:pPr marL="0" indent="0">
              <a:buNone/>
            </a:pPr>
            <a:endParaRPr lang="en-GB" sz="1500">
              <a:ea typeface="Calibri"/>
              <a:cs typeface="Calibri"/>
            </a:endParaRPr>
          </a:p>
          <a:p>
            <a:pPr marL="0" indent="0">
              <a:buNone/>
            </a:pPr>
            <a:endParaRPr lang="en-GB" sz="1500">
              <a:ea typeface="Calibri"/>
              <a:cs typeface="Calibri"/>
            </a:endParaRPr>
          </a:p>
        </p:txBody>
      </p:sp>
      <p:graphicFrame>
        <p:nvGraphicFramePr>
          <p:cNvPr id="4" name="Diagram 3">
            <a:extLst>
              <a:ext uri="{FF2B5EF4-FFF2-40B4-BE49-F238E27FC236}">
                <a16:creationId xmlns:a16="http://schemas.microsoft.com/office/drawing/2014/main" id="{4CC1F579-144B-7C2B-0B4C-E7863513E34F}"/>
              </a:ext>
            </a:extLst>
          </p:cNvPr>
          <p:cNvGraphicFramePr/>
          <p:nvPr>
            <p:extLst>
              <p:ext uri="{D42A27DB-BD31-4B8C-83A1-F6EECF244321}">
                <p14:modId xmlns:p14="http://schemas.microsoft.com/office/powerpoint/2010/main" val="3114190256"/>
              </p:ext>
            </p:extLst>
          </p:nvPr>
        </p:nvGraphicFramePr>
        <p:xfrm>
          <a:off x="5903535" y="1472749"/>
          <a:ext cx="6118655" cy="4704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DC4A99D-94D7-7714-ADE1-1A16C1F80DA0}"/>
              </a:ext>
            </a:extLst>
          </p:cNvPr>
          <p:cNvSpPr txBox="1"/>
          <p:nvPr/>
        </p:nvSpPr>
        <p:spPr>
          <a:xfrm>
            <a:off x="11353800" y="6248400"/>
            <a:ext cx="542925" cy="369332"/>
          </a:xfrm>
          <a:prstGeom prst="rect">
            <a:avLst/>
          </a:prstGeom>
          <a:noFill/>
        </p:spPr>
        <p:txBody>
          <a:bodyPr wrap="square" rtlCol="0">
            <a:spAutoFit/>
          </a:bodyPr>
          <a:lstStyle/>
          <a:p>
            <a:r>
              <a:rPr lang="en-GB"/>
              <a:t>S</a:t>
            </a:r>
          </a:p>
        </p:txBody>
      </p:sp>
    </p:spTree>
    <p:extLst>
      <p:ext uri="{BB962C8B-B14F-4D97-AF65-F5344CB8AC3E}">
        <p14:creationId xmlns:p14="http://schemas.microsoft.com/office/powerpoint/2010/main" val="1939562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258CED-227C-E01F-E962-9F7F10E3E0A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A8FC6-A4F6-A359-2552-99C3F7A39542}"/>
              </a:ext>
            </a:extLst>
          </p:cNvPr>
          <p:cNvSpPr>
            <a:spLocks noGrp="1"/>
          </p:cNvSpPr>
          <p:nvPr>
            <p:ph type="title"/>
          </p:nvPr>
        </p:nvSpPr>
        <p:spPr>
          <a:xfrm>
            <a:off x="5496821" y="1371600"/>
            <a:ext cx="6034187" cy="1097280"/>
          </a:xfrm>
        </p:spPr>
        <p:txBody>
          <a:bodyPr>
            <a:normAutofit/>
          </a:bodyPr>
          <a:lstStyle/>
          <a:p>
            <a:pPr>
              <a:lnSpc>
                <a:spcPct val="90000"/>
              </a:lnSpc>
            </a:pPr>
            <a:r>
              <a:rPr lang="en-GB" sz="3100"/>
              <a:t>What will you take away from the session?</a:t>
            </a:r>
          </a:p>
        </p:txBody>
      </p:sp>
      <p:pic>
        <p:nvPicPr>
          <p:cNvPr id="4" name="Picture 3">
            <a:extLst>
              <a:ext uri="{FF2B5EF4-FFF2-40B4-BE49-F238E27FC236}">
                <a16:creationId xmlns:a16="http://schemas.microsoft.com/office/drawing/2014/main" id="{6BCDF642-4925-149C-824F-DE1C2E0B5493}"/>
              </a:ext>
            </a:extLst>
          </p:cNvPr>
          <p:cNvPicPr>
            <a:picLocks noChangeAspect="1"/>
          </p:cNvPicPr>
          <p:nvPr/>
        </p:nvPicPr>
        <p:blipFill>
          <a:blip r:embed="rId2"/>
          <a:srcRect t="6473" r="2" b="2"/>
          <a:stretch>
            <a:fillRect/>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7211E3-7B2B-1C3F-5F83-0BAD163D8E68}"/>
              </a:ext>
            </a:extLst>
          </p:cNvPr>
          <p:cNvSpPr>
            <a:spLocks noGrp="1"/>
          </p:cNvSpPr>
          <p:nvPr>
            <p:ph idx="1"/>
          </p:nvPr>
        </p:nvSpPr>
        <p:spPr>
          <a:xfrm>
            <a:off x="5496821" y="2633236"/>
            <a:ext cx="6034187" cy="3664687"/>
          </a:xfrm>
        </p:spPr>
        <p:txBody>
          <a:bodyPr>
            <a:normAutofit/>
          </a:bodyPr>
          <a:lstStyle/>
          <a:p>
            <a:pPr>
              <a:lnSpc>
                <a:spcPct val="110000"/>
              </a:lnSpc>
            </a:pPr>
            <a:r>
              <a:rPr lang="en-GB" sz="1600"/>
              <a:t>How has this session developed your thinking around the concept of teacher resilience and the role of school culture?</a:t>
            </a:r>
          </a:p>
          <a:p>
            <a:pPr>
              <a:lnSpc>
                <a:spcPct val="110000"/>
              </a:lnSpc>
            </a:pPr>
            <a:r>
              <a:rPr lang="en-GB" sz="1600"/>
              <a:t>How might the VOTES model of school culture inform your future practice and/or the way that you make sense of your experiences in school?</a:t>
            </a:r>
          </a:p>
          <a:p>
            <a:pPr>
              <a:lnSpc>
                <a:spcPct val="110000"/>
              </a:lnSpc>
            </a:pPr>
            <a:r>
              <a:rPr lang="en-GB" sz="1600" b="1"/>
              <a:t>What is one small change you could make in your daily practice that might positively influence the culture around you?</a:t>
            </a:r>
            <a:endParaRPr lang="en-GB" sz="1600"/>
          </a:p>
          <a:p>
            <a:pPr>
              <a:lnSpc>
                <a:spcPct val="110000"/>
              </a:lnSpc>
            </a:pPr>
            <a:endParaRPr lang="en-GB" sz="1100"/>
          </a:p>
          <a:p>
            <a:pPr>
              <a:lnSpc>
                <a:spcPct val="110000"/>
              </a:lnSpc>
            </a:pPr>
            <a:endParaRPr lang="en-GB" sz="1100"/>
          </a:p>
        </p:txBody>
      </p:sp>
      <p:sp>
        <p:nvSpPr>
          <p:cNvPr id="5" name="TextBox 4">
            <a:extLst>
              <a:ext uri="{FF2B5EF4-FFF2-40B4-BE49-F238E27FC236}">
                <a16:creationId xmlns:a16="http://schemas.microsoft.com/office/drawing/2014/main" id="{DBE5C7A0-4486-FB2C-86D5-A9D52684D4A4}"/>
              </a:ext>
            </a:extLst>
          </p:cNvPr>
          <p:cNvSpPr txBox="1"/>
          <p:nvPr/>
        </p:nvSpPr>
        <p:spPr>
          <a:xfrm>
            <a:off x="11353800" y="6248400"/>
            <a:ext cx="542925" cy="369332"/>
          </a:xfrm>
          <a:prstGeom prst="rect">
            <a:avLst/>
          </a:prstGeom>
          <a:noFill/>
        </p:spPr>
        <p:txBody>
          <a:bodyPr wrap="square" rtlCol="0">
            <a:spAutoFit/>
          </a:bodyPr>
          <a:lstStyle/>
          <a:p>
            <a:r>
              <a:rPr lang="en-GB"/>
              <a:t>S</a:t>
            </a:r>
          </a:p>
        </p:txBody>
      </p:sp>
    </p:spTree>
    <p:extLst>
      <p:ext uri="{BB962C8B-B14F-4D97-AF65-F5344CB8AC3E}">
        <p14:creationId xmlns:p14="http://schemas.microsoft.com/office/powerpoint/2010/main" val="4163271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5F6C-EA70-FB75-252F-F53F6FE96F98}"/>
              </a:ext>
            </a:extLst>
          </p:cNvPr>
          <p:cNvSpPr>
            <a:spLocks noGrp="1"/>
          </p:cNvSpPr>
          <p:nvPr>
            <p:ph type="title"/>
          </p:nvPr>
        </p:nvSpPr>
        <p:spPr/>
        <p:txBody>
          <a:bodyPr/>
          <a:lstStyle/>
          <a:p>
            <a:r>
              <a:rPr lang="en-GB"/>
              <a:t>Keep in touch!</a:t>
            </a:r>
          </a:p>
        </p:txBody>
      </p:sp>
      <p:sp>
        <p:nvSpPr>
          <p:cNvPr id="3" name="Content Placeholder 2">
            <a:extLst>
              <a:ext uri="{FF2B5EF4-FFF2-40B4-BE49-F238E27FC236}">
                <a16:creationId xmlns:a16="http://schemas.microsoft.com/office/drawing/2014/main" id="{FC5E272D-E632-256B-4768-222487EF8953}"/>
              </a:ext>
            </a:extLst>
          </p:cNvPr>
          <p:cNvSpPr>
            <a:spLocks noGrp="1"/>
          </p:cNvSpPr>
          <p:nvPr>
            <p:ph idx="1"/>
          </p:nvPr>
        </p:nvSpPr>
        <p:spPr/>
        <p:txBody>
          <a:bodyPr/>
          <a:lstStyle/>
          <a:p>
            <a:r>
              <a:rPr lang="en-GB"/>
              <a:t>If you would like to hear more about the project, contact Steph or Jez at </a:t>
            </a:r>
            <a:r>
              <a:rPr lang="en-GB">
                <a:hlinkClick r:id="rId3"/>
              </a:rPr>
              <a:t>s.ainsworth@mmu.ac.uk</a:t>
            </a:r>
            <a:r>
              <a:rPr lang="en-GB"/>
              <a:t> or </a:t>
            </a:r>
            <a:r>
              <a:rPr lang="en-GB">
                <a:hlinkClick r:id="rId4"/>
              </a:rPr>
              <a:t>j.oldfield@mmu.ac.uk</a:t>
            </a:r>
            <a:r>
              <a:rPr lang="en-GB"/>
              <a:t> </a:t>
            </a:r>
          </a:p>
          <a:p>
            <a:endParaRPr lang="en-GB"/>
          </a:p>
          <a:p>
            <a:endParaRPr lang="en-GB"/>
          </a:p>
          <a:p>
            <a:endParaRPr lang="en-GB"/>
          </a:p>
          <a:p>
            <a:endParaRPr lang="en-GB"/>
          </a:p>
          <a:p>
            <a:endParaRPr lang="en-GB"/>
          </a:p>
          <a:p>
            <a:endParaRPr lang="en-GB"/>
          </a:p>
          <a:p>
            <a:pPr marL="0" indent="0">
              <a:buNone/>
            </a:pPr>
            <a:endParaRPr lang="en-GB"/>
          </a:p>
        </p:txBody>
      </p:sp>
      <p:sp>
        <p:nvSpPr>
          <p:cNvPr id="5" name="Arrow: Pentagon 4">
            <a:extLst>
              <a:ext uri="{FF2B5EF4-FFF2-40B4-BE49-F238E27FC236}">
                <a16:creationId xmlns:a16="http://schemas.microsoft.com/office/drawing/2014/main" id="{18A1A1DC-C634-0D18-1BD2-32C5445E0125}"/>
              </a:ext>
            </a:extLst>
          </p:cNvPr>
          <p:cNvSpPr/>
          <p:nvPr/>
        </p:nvSpPr>
        <p:spPr>
          <a:xfrm>
            <a:off x="1105983" y="3686440"/>
            <a:ext cx="4245946" cy="1460223"/>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If you’d like to receive project updates, including the release of our online teacher resilience toolkit, click or scan here</a:t>
            </a:r>
            <a:endParaRPr lang="en-GB" sz="1800">
              <a:solidFill>
                <a:schemeClr val="tx1"/>
              </a:solidFill>
            </a:endParaRPr>
          </a:p>
        </p:txBody>
      </p:sp>
      <p:sp>
        <p:nvSpPr>
          <p:cNvPr id="7" name="TextBox 6">
            <a:extLst>
              <a:ext uri="{FF2B5EF4-FFF2-40B4-BE49-F238E27FC236}">
                <a16:creationId xmlns:a16="http://schemas.microsoft.com/office/drawing/2014/main" id="{D21ECB63-0832-FA8A-AD02-498EF65AB42D}"/>
              </a:ext>
            </a:extLst>
          </p:cNvPr>
          <p:cNvSpPr txBox="1"/>
          <p:nvPr/>
        </p:nvSpPr>
        <p:spPr>
          <a:xfrm>
            <a:off x="5633670" y="3965706"/>
            <a:ext cx="2578005" cy="646331"/>
          </a:xfrm>
          <a:prstGeom prst="rect">
            <a:avLst/>
          </a:prstGeom>
          <a:noFill/>
        </p:spPr>
        <p:txBody>
          <a:bodyPr wrap="square" lIns="91440" tIns="45720" rIns="91440" bIns="45720" anchor="t">
            <a:spAutoFit/>
          </a:bodyPr>
          <a:lstStyle/>
          <a:p>
            <a:r>
              <a:rPr lang="en-GB">
                <a:ea typeface="+mn-lt"/>
                <a:cs typeface="+mn-lt"/>
                <a:hlinkClick r:id="rId5"/>
              </a:rPr>
              <a:t>https://forms.office.com/e/abqcLCNhJQ</a:t>
            </a:r>
            <a:endParaRPr lang="en-US">
              <a:ea typeface="+mn-lt"/>
              <a:cs typeface="+mn-lt"/>
            </a:endParaRPr>
          </a:p>
        </p:txBody>
      </p:sp>
      <p:pic>
        <p:nvPicPr>
          <p:cNvPr id="4" name="Picture 3" descr="A qr code on a blue background&#10;&#10;AI-generated content may be incorrect.">
            <a:extLst>
              <a:ext uri="{FF2B5EF4-FFF2-40B4-BE49-F238E27FC236}">
                <a16:creationId xmlns:a16="http://schemas.microsoft.com/office/drawing/2014/main" id="{67CA4155-A19E-69B2-0483-1F2A179D4255}"/>
              </a:ext>
            </a:extLst>
          </p:cNvPr>
          <p:cNvPicPr>
            <a:picLocks noChangeAspect="1"/>
          </p:cNvPicPr>
          <p:nvPr/>
        </p:nvPicPr>
        <p:blipFill>
          <a:blip r:embed="rId6"/>
          <a:stretch>
            <a:fillRect/>
          </a:stretch>
        </p:blipFill>
        <p:spPr>
          <a:xfrm>
            <a:off x="8742405" y="3212757"/>
            <a:ext cx="2790569" cy="2800866"/>
          </a:xfrm>
          <a:prstGeom prst="rect">
            <a:avLst/>
          </a:prstGeom>
        </p:spPr>
      </p:pic>
    </p:spTree>
    <p:extLst>
      <p:ext uri="{BB962C8B-B14F-4D97-AF65-F5344CB8AC3E}">
        <p14:creationId xmlns:p14="http://schemas.microsoft.com/office/powerpoint/2010/main" val="205399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76C7-08B0-EE83-DE08-34C428CA0B9C}"/>
              </a:ext>
            </a:extLst>
          </p:cNvPr>
          <p:cNvSpPr>
            <a:spLocks noGrp="1"/>
          </p:cNvSpPr>
          <p:nvPr>
            <p:ph type="title"/>
          </p:nvPr>
        </p:nvSpPr>
        <p:spPr>
          <a:xfrm>
            <a:off x="572493" y="1113183"/>
            <a:ext cx="11018520" cy="779227"/>
          </a:xfrm>
        </p:spPr>
        <p:txBody>
          <a:bodyPr anchor="b">
            <a:normAutofit fontScale="90000"/>
          </a:bodyPr>
          <a:lstStyle/>
          <a:p>
            <a:r>
              <a:rPr lang="en-GB" sz="4600"/>
              <a:t>The context – Teacher Wellbeing Index 2025</a:t>
            </a:r>
          </a:p>
        </p:txBody>
      </p:sp>
      <p:graphicFrame>
        <p:nvGraphicFramePr>
          <p:cNvPr id="5131" name="Content Placeholder 2">
            <a:extLst>
              <a:ext uri="{FF2B5EF4-FFF2-40B4-BE49-F238E27FC236}">
                <a16:creationId xmlns:a16="http://schemas.microsoft.com/office/drawing/2014/main" id="{107A38F3-D31F-55C4-D62E-2763FBD0DE1E}"/>
              </a:ext>
            </a:extLst>
          </p:cNvPr>
          <p:cNvGraphicFramePr>
            <a:graphicFrameLocks noGrp="1"/>
          </p:cNvGraphicFramePr>
          <p:nvPr>
            <p:ph idx="1"/>
            <p:extLst>
              <p:ext uri="{D42A27DB-BD31-4B8C-83A1-F6EECF244321}">
                <p14:modId xmlns:p14="http://schemas.microsoft.com/office/powerpoint/2010/main" val="131653429"/>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Teacher Stress by @TeacherToolkit ...">
            <a:extLst>
              <a:ext uri="{FF2B5EF4-FFF2-40B4-BE49-F238E27FC236}">
                <a16:creationId xmlns:a16="http://schemas.microsoft.com/office/drawing/2014/main" id="{F987A9F3-A9A9-D75C-2D28-CD0D9F10D8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2321" r="3657" b="-1"/>
          <a:stretch/>
        </p:blipFill>
        <p:spPr bwMode="auto">
          <a:xfrm>
            <a:off x="7649949" y="2029338"/>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FBC5B0-9B4F-CC68-4F38-A247D2DC4849}"/>
              </a:ext>
            </a:extLst>
          </p:cNvPr>
          <p:cNvSpPr txBox="1"/>
          <p:nvPr/>
        </p:nvSpPr>
        <p:spPr>
          <a:xfrm>
            <a:off x="11731996" y="6258756"/>
            <a:ext cx="570293" cy="369332"/>
          </a:xfrm>
          <a:prstGeom prst="rect">
            <a:avLst/>
          </a:prstGeom>
          <a:noFill/>
        </p:spPr>
        <p:txBody>
          <a:bodyPr wrap="square" rtlCol="0">
            <a:spAutoFit/>
          </a:bodyPr>
          <a:lstStyle/>
          <a:p>
            <a:r>
              <a:rPr lang="en-GB"/>
              <a:t>S</a:t>
            </a:r>
          </a:p>
        </p:txBody>
      </p:sp>
    </p:spTree>
    <p:extLst>
      <p:ext uri="{BB962C8B-B14F-4D97-AF65-F5344CB8AC3E}">
        <p14:creationId xmlns:p14="http://schemas.microsoft.com/office/powerpoint/2010/main" val="353119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A424-2738-2922-56E2-61247E3CCE54}"/>
              </a:ext>
            </a:extLst>
          </p:cNvPr>
          <p:cNvSpPr>
            <a:spLocks noGrp="1"/>
          </p:cNvSpPr>
          <p:nvPr>
            <p:ph type="title"/>
          </p:nvPr>
        </p:nvSpPr>
        <p:spPr>
          <a:xfrm>
            <a:off x="586740" y="532737"/>
            <a:ext cx="11018520" cy="1434415"/>
          </a:xfrm>
        </p:spPr>
        <p:txBody>
          <a:bodyPr anchor="b">
            <a:normAutofit/>
          </a:bodyPr>
          <a:lstStyle/>
          <a:p>
            <a:r>
              <a:rPr lang="en-GB" sz="5400"/>
              <a:t>What is resilience?</a:t>
            </a:r>
          </a:p>
        </p:txBody>
      </p:sp>
      <p:sp>
        <p:nvSpPr>
          <p:cNvPr id="3" name="Content Placeholder 2">
            <a:extLst>
              <a:ext uri="{FF2B5EF4-FFF2-40B4-BE49-F238E27FC236}">
                <a16:creationId xmlns:a16="http://schemas.microsoft.com/office/drawing/2014/main" id="{092A1707-A4AD-3EE2-D11D-F520E373DA81}"/>
              </a:ext>
            </a:extLst>
          </p:cNvPr>
          <p:cNvSpPr>
            <a:spLocks noGrp="1"/>
          </p:cNvSpPr>
          <p:nvPr>
            <p:ph idx="1"/>
          </p:nvPr>
        </p:nvSpPr>
        <p:spPr>
          <a:xfrm>
            <a:off x="586739" y="2266122"/>
            <a:ext cx="6699305" cy="3924366"/>
          </a:xfrm>
        </p:spPr>
        <p:txBody>
          <a:bodyPr anchor="t">
            <a:normAutofit lnSpcReduction="10000"/>
          </a:bodyPr>
          <a:lstStyle/>
          <a:p>
            <a:r>
              <a:rPr lang="en-GB" sz="2200"/>
              <a:t>There is no universally accepted definition of resilience! (Naglieri &amp; </a:t>
            </a:r>
            <a:r>
              <a:rPr lang="en-GB" sz="2200" err="1"/>
              <a:t>LeBuffe</a:t>
            </a:r>
            <a:r>
              <a:rPr lang="en-GB" sz="2200"/>
              <a:t> 2005).</a:t>
            </a:r>
          </a:p>
          <a:p>
            <a:endParaRPr lang="en-GB" sz="2200"/>
          </a:p>
          <a:p>
            <a:r>
              <a:rPr lang="en-GB" sz="2200"/>
              <a:t>- </a:t>
            </a:r>
            <a:r>
              <a:rPr lang="en-US" sz="2200"/>
              <a:t>“a dynamic process encompassing positive adaptation within the context of significant adversity”  (Luthar Cicchetti &amp; Becker (2000)</a:t>
            </a:r>
            <a:endParaRPr lang="en-US" sz="2200">
              <a:ea typeface="Calibri"/>
              <a:cs typeface="Calibri"/>
            </a:endParaRPr>
          </a:p>
          <a:p>
            <a:endParaRPr lang="en-US" sz="2200">
              <a:ea typeface="Calibri"/>
              <a:cs typeface="Calibri"/>
            </a:endParaRPr>
          </a:p>
          <a:p>
            <a:r>
              <a:rPr lang="en-GB" sz="2200"/>
              <a:t>Not a TRAIT …. It’s a PROCESS</a:t>
            </a:r>
            <a:r>
              <a:rPr lang="en-GB" sz="2200">
                <a:ea typeface="Calibri"/>
                <a:cs typeface="Calibri"/>
              </a:rPr>
              <a:t> - </a:t>
            </a:r>
            <a:r>
              <a:rPr lang="en-US" sz="2200"/>
              <a:t>how protective factors overcome risk is essentially resilience. </a:t>
            </a:r>
            <a:endParaRPr lang="en-US" sz="2200">
              <a:ea typeface="Calibri"/>
              <a:cs typeface="Calibri"/>
            </a:endParaRPr>
          </a:p>
          <a:p>
            <a:endParaRPr lang="en-GB" sz="2200"/>
          </a:p>
        </p:txBody>
      </p:sp>
      <p:pic>
        <p:nvPicPr>
          <p:cNvPr id="4098" name="Picture 2" descr="What Makes Some People More Resilient Than Others - The New York Times">
            <a:extLst>
              <a:ext uri="{FF2B5EF4-FFF2-40B4-BE49-F238E27FC236}">
                <a16:creationId xmlns:a16="http://schemas.microsoft.com/office/drawing/2014/main" id="{EF3D3A7B-D3B0-920A-7C9B-4FD1BA59B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08" r="2347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C649BB-A729-CD0F-0AE5-837B64144E0F}"/>
              </a:ext>
            </a:extLst>
          </p:cNvPr>
          <p:cNvSpPr txBox="1"/>
          <p:nvPr/>
        </p:nvSpPr>
        <p:spPr>
          <a:xfrm>
            <a:off x="11731996" y="6258756"/>
            <a:ext cx="570293" cy="369332"/>
          </a:xfrm>
          <a:prstGeom prst="rect">
            <a:avLst/>
          </a:prstGeom>
          <a:noFill/>
        </p:spPr>
        <p:txBody>
          <a:bodyPr wrap="square" rtlCol="0">
            <a:spAutoFit/>
          </a:bodyPr>
          <a:lstStyle/>
          <a:p>
            <a:r>
              <a:rPr lang="en-GB"/>
              <a:t>S</a:t>
            </a:r>
          </a:p>
        </p:txBody>
      </p:sp>
    </p:spTree>
    <p:extLst>
      <p:ext uri="{BB962C8B-B14F-4D97-AF65-F5344CB8AC3E}">
        <p14:creationId xmlns:p14="http://schemas.microsoft.com/office/powerpoint/2010/main" val="148800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 y="1065874"/>
            <a:ext cx="11018520" cy="1005442"/>
          </a:xfrm>
        </p:spPr>
        <p:txBody>
          <a:bodyPr anchor="b">
            <a:normAutofit/>
          </a:bodyPr>
          <a:lstStyle/>
          <a:p>
            <a:r>
              <a:rPr lang="en-GB" sz="5400"/>
              <a:t>Social-ecological Approach</a:t>
            </a:r>
          </a:p>
        </p:txBody>
      </p:sp>
      <p:sp>
        <p:nvSpPr>
          <p:cNvPr id="3" name="Content Placeholder 2"/>
          <p:cNvSpPr>
            <a:spLocks noGrp="1"/>
          </p:cNvSpPr>
          <p:nvPr>
            <p:ph idx="1"/>
          </p:nvPr>
        </p:nvSpPr>
        <p:spPr>
          <a:xfrm>
            <a:off x="572493" y="2289976"/>
            <a:ext cx="6713552" cy="3900512"/>
          </a:xfrm>
        </p:spPr>
        <p:txBody>
          <a:bodyPr anchor="t">
            <a:normAutofit fontScale="77500" lnSpcReduction="20000"/>
          </a:bodyPr>
          <a:lstStyle/>
          <a:p>
            <a:r>
              <a:rPr lang="en-GB" sz="2200"/>
              <a:t>Protective factors may be located within the individual, but also importantly operate across other ecological domains (Ungar, 2015). This approach a</a:t>
            </a:r>
            <a:r>
              <a:rPr lang="en-GB" sz="2400"/>
              <a:t>voids the hyper-individualisation discourse of resilience.</a:t>
            </a:r>
            <a:endParaRPr lang="en-GB" sz="2200"/>
          </a:p>
          <a:p>
            <a:endParaRPr lang="en-US" sz="2200"/>
          </a:p>
          <a:p>
            <a:r>
              <a:rPr lang="en-US" sz="2200"/>
              <a:t>For teachers, the protective factors that help promote resilience reside within:</a:t>
            </a:r>
          </a:p>
          <a:p>
            <a:pPr marL="0" indent="0">
              <a:buNone/>
            </a:pPr>
            <a:endParaRPr lang="en-US" sz="2200"/>
          </a:p>
          <a:p>
            <a:pPr lvl="1"/>
            <a:r>
              <a:rPr lang="en-US" sz="1800"/>
              <a:t>the individual (i.e. emotional intelligence, optimism) </a:t>
            </a:r>
          </a:p>
          <a:p>
            <a:pPr lvl="1"/>
            <a:r>
              <a:rPr lang="en-US" sz="1800"/>
              <a:t>the school level (i.e. support from leadership, school culture) </a:t>
            </a:r>
          </a:p>
          <a:p>
            <a:pPr lvl="1"/>
            <a:r>
              <a:rPr lang="en-US" sz="1800"/>
              <a:t>the wider governmental level (i.e. educational policy, inspection framework) </a:t>
            </a:r>
          </a:p>
          <a:p>
            <a:endParaRPr lang="en-GB" sz="2200"/>
          </a:p>
          <a:p>
            <a:endParaRPr lang="en-GB" sz="2200"/>
          </a:p>
        </p:txBody>
      </p:sp>
      <p:pic>
        <p:nvPicPr>
          <p:cNvPr id="6146" name="Picture 2" descr="A diagram of a diagram&#10;&#10;Description automatically generated">
            <a:extLst>
              <a:ext uri="{FF2B5EF4-FFF2-40B4-BE49-F238E27FC236}">
                <a16:creationId xmlns:a16="http://schemas.microsoft.com/office/drawing/2014/main" id="{65C1C60D-DDA9-0E2A-B838-6ACDEE4D5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25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9DA523-E4AF-8B95-7886-B8694644E8FB}"/>
              </a:ext>
            </a:extLst>
          </p:cNvPr>
          <p:cNvSpPr txBox="1"/>
          <p:nvPr/>
        </p:nvSpPr>
        <p:spPr>
          <a:xfrm>
            <a:off x="11731996" y="6258756"/>
            <a:ext cx="570293" cy="369332"/>
          </a:xfrm>
          <a:prstGeom prst="rect">
            <a:avLst/>
          </a:prstGeom>
          <a:noFill/>
        </p:spPr>
        <p:txBody>
          <a:bodyPr wrap="square" rtlCol="0">
            <a:spAutoFit/>
          </a:bodyPr>
          <a:lstStyle/>
          <a:p>
            <a:r>
              <a:rPr lang="en-GB"/>
              <a:t>S</a:t>
            </a:r>
          </a:p>
        </p:txBody>
      </p:sp>
    </p:spTree>
    <p:extLst>
      <p:ext uri="{BB962C8B-B14F-4D97-AF65-F5344CB8AC3E}">
        <p14:creationId xmlns:p14="http://schemas.microsoft.com/office/powerpoint/2010/main" val="341013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A424-2738-2922-56E2-61247E3CCE54}"/>
              </a:ext>
            </a:extLst>
          </p:cNvPr>
          <p:cNvSpPr>
            <a:spLocks noGrp="1"/>
          </p:cNvSpPr>
          <p:nvPr>
            <p:ph type="title"/>
          </p:nvPr>
        </p:nvSpPr>
        <p:spPr>
          <a:xfrm>
            <a:off x="572493" y="913096"/>
            <a:ext cx="11445907" cy="922251"/>
          </a:xfrm>
        </p:spPr>
        <p:txBody>
          <a:bodyPr anchor="b">
            <a:normAutofit/>
          </a:bodyPr>
          <a:lstStyle/>
          <a:p>
            <a:r>
              <a:rPr lang="en-GB"/>
              <a:t>Teacher Resilience: A social-ecological approach</a:t>
            </a:r>
          </a:p>
        </p:txBody>
      </p:sp>
      <p:sp>
        <p:nvSpPr>
          <p:cNvPr id="3" name="Content Placeholder 2">
            <a:extLst>
              <a:ext uri="{FF2B5EF4-FFF2-40B4-BE49-F238E27FC236}">
                <a16:creationId xmlns:a16="http://schemas.microsoft.com/office/drawing/2014/main" id="{092A1707-A4AD-3EE2-D11D-F520E373DA81}"/>
              </a:ext>
            </a:extLst>
          </p:cNvPr>
          <p:cNvSpPr>
            <a:spLocks noGrp="1"/>
          </p:cNvSpPr>
          <p:nvPr>
            <p:ph idx="1"/>
          </p:nvPr>
        </p:nvSpPr>
        <p:spPr>
          <a:xfrm>
            <a:off x="572493" y="2071316"/>
            <a:ext cx="10972800" cy="4119172"/>
          </a:xfrm>
        </p:spPr>
        <p:txBody>
          <a:bodyPr anchor="t">
            <a:normAutofit/>
          </a:bodyPr>
          <a:lstStyle/>
          <a:p>
            <a:endParaRPr lang="en-GB" sz="2400"/>
          </a:p>
          <a:p>
            <a:endParaRPr lang="en-GB" sz="2400"/>
          </a:p>
          <a:p>
            <a:endParaRPr lang="en-GB" sz="2200"/>
          </a:p>
        </p:txBody>
      </p:sp>
      <p:sp>
        <p:nvSpPr>
          <p:cNvPr id="4" name="TextBox 3">
            <a:extLst>
              <a:ext uri="{FF2B5EF4-FFF2-40B4-BE49-F238E27FC236}">
                <a16:creationId xmlns:a16="http://schemas.microsoft.com/office/drawing/2014/main" id="{86C649BB-A729-CD0F-0AE5-837B64144E0F}"/>
              </a:ext>
            </a:extLst>
          </p:cNvPr>
          <p:cNvSpPr txBox="1"/>
          <p:nvPr/>
        </p:nvSpPr>
        <p:spPr>
          <a:xfrm>
            <a:off x="11731996" y="6258756"/>
            <a:ext cx="5702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t>
            </a:r>
          </a:p>
        </p:txBody>
      </p:sp>
      <p:graphicFrame>
        <p:nvGraphicFramePr>
          <p:cNvPr id="5" name="Content Placeholder 5">
            <a:extLst>
              <a:ext uri="{FF2B5EF4-FFF2-40B4-BE49-F238E27FC236}">
                <a16:creationId xmlns:a16="http://schemas.microsoft.com/office/drawing/2014/main" id="{6FBE6933-AC38-23AF-B174-ABA4B427E8F5}"/>
              </a:ext>
            </a:extLst>
          </p:cNvPr>
          <p:cNvGraphicFramePr>
            <a:graphicFrameLocks/>
          </p:cNvGraphicFramePr>
          <p:nvPr>
            <p:extLst>
              <p:ext uri="{D42A27DB-BD31-4B8C-83A1-F6EECF244321}">
                <p14:modId xmlns:p14="http://schemas.microsoft.com/office/powerpoint/2010/main" val="2953981762"/>
              </p:ext>
            </p:extLst>
          </p:nvPr>
        </p:nvGraphicFramePr>
        <p:xfrm>
          <a:off x="572493" y="18391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E1DD7324-EEDD-7131-E8FF-D641AEF01655}"/>
              </a:ext>
            </a:extLst>
          </p:cNvPr>
          <p:cNvSpPr/>
          <p:nvPr/>
        </p:nvSpPr>
        <p:spPr>
          <a:xfrm>
            <a:off x="3800724" y="5527253"/>
            <a:ext cx="4182385" cy="110070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a:ln>
                <a:noFill/>
              </a:ln>
              <a:solidFill>
                <a:prstClr val="white"/>
              </a:solidFill>
              <a:effectLst/>
              <a:uLnTx/>
              <a:uFillTx/>
              <a:latin typeface="Calibri" panose="020F0502020204030204"/>
              <a:ea typeface="+mn-ea"/>
              <a:cs typeface="+mn-cs"/>
            </a:endParaRP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Wellbeing</a:t>
            </a: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Job Satisfaction</a:t>
            </a: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Burnout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9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Right Arrow 4">
            <a:extLst>
              <a:ext uri="{FF2B5EF4-FFF2-40B4-BE49-F238E27FC236}">
                <a16:creationId xmlns:a16="http://schemas.microsoft.com/office/drawing/2014/main" id="{868FECD9-FFF3-48B3-AB6D-425D21C1CB6E}"/>
              </a:ext>
            </a:extLst>
          </p:cNvPr>
          <p:cNvSpPr/>
          <p:nvPr/>
        </p:nvSpPr>
        <p:spPr>
          <a:xfrm>
            <a:off x="299544" y="1196511"/>
            <a:ext cx="3673365" cy="2367597"/>
          </a:xfrm>
          <a:prstGeom prst="right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Work Package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Survey to measure factors relating to teacher resilience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April 23 </a:t>
            </a:r>
          </a:p>
        </p:txBody>
      </p:sp>
      <p:sp>
        <p:nvSpPr>
          <p:cNvPr id="6" name="Callout: Right Arrow 5">
            <a:extLst>
              <a:ext uri="{FF2B5EF4-FFF2-40B4-BE49-F238E27FC236}">
                <a16:creationId xmlns:a16="http://schemas.microsoft.com/office/drawing/2014/main" id="{0BEE6E51-5DCC-4D89-96E4-86804C5D03B9}"/>
              </a:ext>
            </a:extLst>
          </p:cNvPr>
          <p:cNvSpPr/>
          <p:nvPr/>
        </p:nvSpPr>
        <p:spPr>
          <a:xfrm>
            <a:off x="299545" y="3704755"/>
            <a:ext cx="3673365" cy="2367597"/>
          </a:xfrm>
          <a:prstGeom prst="right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Work Package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Ecology mapping in schools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Sep-Dec 23</a:t>
            </a:r>
          </a:p>
        </p:txBody>
      </p:sp>
      <p:sp>
        <p:nvSpPr>
          <p:cNvPr id="7" name="Callout: Right Arrow 6">
            <a:extLst>
              <a:ext uri="{FF2B5EF4-FFF2-40B4-BE49-F238E27FC236}">
                <a16:creationId xmlns:a16="http://schemas.microsoft.com/office/drawing/2014/main" id="{6EC6940A-D31B-4FAD-9398-04DD5B6248B1}"/>
              </a:ext>
            </a:extLst>
          </p:cNvPr>
          <p:cNvSpPr/>
          <p:nvPr/>
        </p:nvSpPr>
        <p:spPr>
          <a:xfrm>
            <a:off x="4377559" y="1055865"/>
            <a:ext cx="3673365" cy="5016487"/>
          </a:xfrm>
          <a:prstGeom prst="rightArrow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Work Package 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Developing intervention strategies at the individual and school levels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Identifying factors beyond the school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Apr 24-Mar 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Evaluating the interventions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Apr 25-Jul 25</a:t>
            </a:r>
          </a:p>
        </p:txBody>
      </p:sp>
      <p:sp>
        <p:nvSpPr>
          <p:cNvPr id="8" name="Callout: Right Arrow 7">
            <a:extLst>
              <a:ext uri="{FF2B5EF4-FFF2-40B4-BE49-F238E27FC236}">
                <a16:creationId xmlns:a16="http://schemas.microsoft.com/office/drawing/2014/main" id="{B9AC49A7-2DF1-4861-AE7F-74D64F9C2E69}"/>
              </a:ext>
            </a:extLst>
          </p:cNvPr>
          <p:cNvSpPr/>
          <p:nvPr/>
        </p:nvSpPr>
        <p:spPr>
          <a:xfrm>
            <a:off x="8281687" y="586417"/>
            <a:ext cx="3673365" cy="1718866"/>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Work Package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Sharing insights with other schools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Oct-Nov 25</a:t>
            </a:r>
          </a:p>
        </p:txBody>
      </p:sp>
      <p:sp>
        <p:nvSpPr>
          <p:cNvPr id="9" name="Callout: Right Arrow 8">
            <a:extLst>
              <a:ext uri="{FF2B5EF4-FFF2-40B4-BE49-F238E27FC236}">
                <a16:creationId xmlns:a16="http://schemas.microsoft.com/office/drawing/2014/main" id="{E5123970-ED01-43E5-A145-C0C4A7667775}"/>
              </a:ext>
            </a:extLst>
          </p:cNvPr>
          <p:cNvSpPr/>
          <p:nvPr/>
        </p:nvSpPr>
        <p:spPr>
          <a:xfrm>
            <a:off x="8281686" y="2569567"/>
            <a:ext cx="3673365" cy="1718866"/>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Work Package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Creating flexible resources for schools across the UK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Apr 24-Nov 25</a:t>
            </a:r>
          </a:p>
        </p:txBody>
      </p:sp>
      <p:sp>
        <p:nvSpPr>
          <p:cNvPr id="10" name="Callout: Right Arrow 9">
            <a:extLst>
              <a:ext uri="{FF2B5EF4-FFF2-40B4-BE49-F238E27FC236}">
                <a16:creationId xmlns:a16="http://schemas.microsoft.com/office/drawing/2014/main" id="{349F954D-CDD0-45AD-9D32-F779BAFE5A42}"/>
              </a:ext>
            </a:extLst>
          </p:cNvPr>
          <p:cNvSpPr/>
          <p:nvPr/>
        </p:nvSpPr>
        <p:spPr>
          <a:xfrm>
            <a:off x="8281686" y="4552718"/>
            <a:ext cx="3673365" cy="1718866"/>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Work Package 4</a:t>
            </a:r>
            <a:endParaRPr kumimoji="0" lang="en-GB" sz="1800" b="0" i="0"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Creating an online course for student teachers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Apr 24-Nov 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6FB46003-FD1F-6898-54A7-1174CAAB4009}"/>
              </a:ext>
            </a:extLst>
          </p:cNvPr>
          <p:cNvSpPr>
            <a:spLocks noGrp="1"/>
          </p:cNvSpPr>
          <p:nvPr>
            <p:ph type="title"/>
          </p:nvPr>
        </p:nvSpPr>
        <p:spPr>
          <a:xfrm>
            <a:off x="299545" y="229913"/>
            <a:ext cx="10515600" cy="1325563"/>
          </a:xfrm>
        </p:spPr>
        <p:txBody>
          <a:bodyPr/>
          <a:lstStyle/>
          <a:p>
            <a:r>
              <a:rPr lang="en-GB"/>
              <a:t>Project Overview</a:t>
            </a:r>
          </a:p>
        </p:txBody>
      </p:sp>
      <p:sp>
        <p:nvSpPr>
          <p:cNvPr id="3" name="TextBox 2">
            <a:extLst>
              <a:ext uri="{FF2B5EF4-FFF2-40B4-BE49-F238E27FC236}">
                <a16:creationId xmlns:a16="http://schemas.microsoft.com/office/drawing/2014/main" id="{1F8DEFD1-88AB-F610-9CDC-6F8EE044F783}"/>
              </a:ext>
            </a:extLst>
          </p:cNvPr>
          <p:cNvSpPr txBox="1"/>
          <p:nvPr/>
        </p:nvSpPr>
        <p:spPr>
          <a:xfrm>
            <a:off x="11731996" y="6258756"/>
            <a:ext cx="570293" cy="369332"/>
          </a:xfrm>
          <a:prstGeom prst="rect">
            <a:avLst/>
          </a:prstGeom>
          <a:noFill/>
        </p:spPr>
        <p:txBody>
          <a:bodyPr wrap="square" rtlCol="0">
            <a:spAutoFit/>
          </a:bodyPr>
          <a:lstStyle/>
          <a:p>
            <a:r>
              <a:rPr lang="en-GB"/>
              <a:t>S</a:t>
            </a:r>
          </a:p>
        </p:txBody>
      </p:sp>
    </p:spTree>
    <p:extLst>
      <p:ext uri="{BB962C8B-B14F-4D97-AF65-F5344CB8AC3E}">
        <p14:creationId xmlns:p14="http://schemas.microsoft.com/office/powerpoint/2010/main" val="60886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BFDE-ADA2-6B92-8A4A-C74E333A98C8}"/>
              </a:ext>
            </a:extLst>
          </p:cNvPr>
          <p:cNvSpPr>
            <a:spLocks noGrp="1"/>
          </p:cNvSpPr>
          <p:nvPr>
            <p:ph type="title"/>
          </p:nvPr>
        </p:nvSpPr>
        <p:spPr>
          <a:xfrm>
            <a:off x="580572" y="128138"/>
            <a:ext cx="10515600" cy="803717"/>
          </a:xfrm>
        </p:spPr>
        <p:txBody>
          <a:bodyPr/>
          <a:lstStyle/>
          <a:p>
            <a:r>
              <a:rPr lang="en-GB"/>
              <a:t>Teacher Resilience Survey</a:t>
            </a:r>
          </a:p>
        </p:txBody>
      </p:sp>
      <p:sp>
        <p:nvSpPr>
          <p:cNvPr id="5" name="Content Placeholder 4">
            <a:extLst>
              <a:ext uri="{FF2B5EF4-FFF2-40B4-BE49-F238E27FC236}">
                <a16:creationId xmlns:a16="http://schemas.microsoft.com/office/drawing/2014/main" id="{C661C612-DBA2-DC99-F89E-3CB5545F1C08}"/>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0D07D7FD-E90A-780F-3D70-DF53879E7AA8}"/>
              </a:ext>
            </a:extLst>
          </p:cNvPr>
          <p:cNvSpPr/>
          <p:nvPr/>
        </p:nvSpPr>
        <p:spPr>
          <a:xfrm>
            <a:off x="460828" y="1298122"/>
            <a:ext cx="3921969" cy="425268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Individual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Self-esteem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Emotional intelligence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Personality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000">
                <a:solidFill>
                  <a:prstClr val="black"/>
                </a:solidFill>
                <a:latin typeface="Calibri" panose="020F0502020204030204"/>
              </a:rPr>
              <a:t>Optimism</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Self-care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Self-efficacy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Independent problem solving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Investment in pupils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78D48608-B688-9355-03A6-2A3601C937FD}"/>
              </a:ext>
            </a:extLst>
          </p:cNvPr>
          <p:cNvSpPr/>
          <p:nvPr/>
        </p:nvSpPr>
        <p:spPr>
          <a:xfrm>
            <a:off x="4519386" y="1298122"/>
            <a:ext cx="3921970" cy="42526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Contextual factors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Conflict between beliefs and practice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Support from colleagues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Support from family and friends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Relationships with parents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Support from leadership</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Workload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Pupil behaviour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School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AB3CA268-0120-17DD-617F-05A8DF097671}"/>
              </a:ext>
            </a:extLst>
          </p:cNvPr>
          <p:cNvSpPr/>
          <p:nvPr/>
        </p:nvSpPr>
        <p:spPr>
          <a:xfrm>
            <a:off x="580572" y="5945414"/>
            <a:ext cx="7480299" cy="64951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Demographic factors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Age, gender, ethnicity, role, no. years qualified etc.</a:t>
            </a:r>
          </a:p>
        </p:txBody>
      </p:sp>
      <p:sp>
        <p:nvSpPr>
          <p:cNvPr id="9" name="Rectangle: Rounded Corners 8">
            <a:extLst>
              <a:ext uri="{FF2B5EF4-FFF2-40B4-BE49-F238E27FC236}">
                <a16:creationId xmlns:a16="http://schemas.microsoft.com/office/drawing/2014/main" id="{3B901DB0-1466-8122-2EE5-14CE75D4C995}"/>
              </a:ext>
            </a:extLst>
          </p:cNvPr>
          <p:cNvSpPr/>
          <p:nvPr/>
        </p:nvSpPr>
        <p:spPr>
          <a:xfrm>
            <a:off x="8641555" y="2146447"/>
            <a:ext cx="3153228" cy="223233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O</a:t>
            </a:r>
            <a:r>
              <a:rPr kumimoji="0" lang="en-GB" sz="2000" b="1" i="0" u="none" strike="noStrike" kern="1200" cap="none" spc="0" normalizeH="0" baseline="0" noProof="0" err="1">
                <a:ln>
                  <a:noFill/>
                </a:ln>
                <a:solidFill>
                  <a:prstClr val="black"/>
                </a:solidFill>
                <a:effectLst/>
                <a:uLnTx/>
                <a:uFillTx/>
                <a:latin typeface="Calibri" panose="020F0502020204030204"/>
                <a:ea typeface="+mn-ea"/>
                <a:cs typeface="+mn-cs"/>
              </a:rPr>
              <a:t>utcomes</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Wellbeing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Job satisfaction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Burnout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7E437FD8-2ACB-7B23-E11C-645A54CF37AC}"/>
              </a:ext>
            </a:extLst>
          </p:cNvPr>
          <p:cNvSpPr/>
          <p:nvPr/>
        </p:nvSpPr>
        <p:spPr>
          <a:xfrm>
            <a:off x="9013824" y="5945413"/>
            <a:ext cx="2281465" cy="6495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n &gt; 3000 teachers .</a:t>
            </a:r>
          </a:p>
        </p:txBody>
      </p:sp>
      <p:sp>
        <p:nvSpPr>
          <p:cNvPr id="3" name="TextBox 2">
            <a:extLst>
              <a:ext uri="{FF2B5EF4-FFF2-40B4-BE49-F238E27FC236}">
                <a16:creationId xmlns:a16="http://schemas.microsoft.com/office/drawing/2014/main" id="{287AFCE2-56F0-A000-C9CA-60B9BFE1E327}"/>
              </a:ext>
            </a:extLst>
          </p:cNvPr>
          <p:cNvSpPr txBox="1"/>
          <p:nvPr/>
        </p:nvSpPr>
        <p:spPr>
          <a:xfrm>
            <a:off x="11731996" y="6258756"/>
            <a:ext cx="570293" cy="369332"/>
          </a:xfrm>
          <a:prstGeom prst="rect">
            <a:avLst/>
          </a:prstGeom>
          <a:noFill/>
        </p:spPr>
        <p:txBody>
          <a:bodyPr wrap="square" rtlCol="0">
            <a:spAutoFit/>
          </a:bodyPr>
          <a:lstStyle/>
          <a:p>
            <a:r>
              <a:rPr lang="en-GB"/>
              <a:t>S</a:t>
            </a:r>
          </a:p>
        </p:txBody>
      </p:sp>
    </p:spTree>
    <p:extLst>
      <p:ext uri="{BB962C8B-B14F-4D97-AF65-F5344CB8AC3E}">
        <p14:creationId xmlns:p14="http://schemas.microsoft.com/office/powerpoint/2010/main" val="128026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4036-A40D-9B2E-A646-CB9A858C16CD}"/>
              </a:ext>
            </a:extLst>
          </p:cNvPr>
          <p:cNvSpPr>
            <a:spLocks noGrp="1"/>
          </p:cNvSpPr>
          <p:nvPr>
            <p:ph type="title"/>
          </p:nvPr>
        </p:nvSpPr>
        <p:spPr>
          <a:xfrm>
            <a:off x="634741" y="70926"/>
            <a:ext cx="11493259" cy="811668"/>
          </a:xfrm>
        </p:spPr>
        <p:txBody>
          <a:bodyPr/>
          <a:lstStyle/>
          <a:p>
            <a:r>
              <a:rPr lang="en-GB"/>
              <a:t>The strongest predictors of 3 resilience outcomes</a:t>
            </a:r>
          </a:p>
        </p:txBody>
      </p:sp>
      <p:graphicFrame>
        <p:nvGraphicFramePr>
          <p:cNvPr id="4" name="Content Placeholder 3">
            <a:extLst>
              <a:ext uri="{FF2B5EF4-FFF2-40B4-BE49-F238E27FC236}">
                <a16:creationId xmlns:a16="http://schemas.microsoft.com/office/drawing/2014/main" id="{21B6BBE7-4F1A-7782-FCEF-A74F0E6BD992}"/>
              </a:ext>
            </a:extLst>
          </p:cNvPr>
          <p:cNvGraphicFramePr>
            <a:graphicFrameLocks noGrp="1"/>
          </p:cNvGraphicFramePr>
          <p:nvPr>
            <p:ph idx="1"/>
          </p:nvPr>
        </p:nvGraphicFramePr>
        <p:xfrm>
          <a:off x="838200" y="1825625"/>
          <a:ext cx="10856496" cy="4459673"/>
        </p:xfrm>
        <a:graphic>
          <a:graphicData uri="http://schemas.openxmlformats.org/drawingml/2006/table">
            <a:tbl>
              <a:tblPr firstRow="1" bandRow="1">
                <a:tableStyleId>{5C22544A-7EE6-4342-B048-85BDC9FD1C3A}</a:tableStyleId>
              </a:tblPr>
              <a:tblGrid>
                <a:gridCol w="3618832">
                  <a:extLst>
                    <a:ext uri="{9D8B030D-6E8A-4147-A177-3AD203B41FA5}">
                      <a16:colId xmlns:a16="http://schemas.microsoft.com/office/drawing/2014/main" val="1912723923"/>
                    </a:ext>
                  </a:extLst>
                </a:gridCol>
                <a:gridCol w="3618832">
                  <a:extLst>
                    <a:ext uri="{9D8B030D-6E8A-4147-A177-3AD203B41FA5}">
                      <a16:colId xmlns:a16="http://schemas.microsoft.com/office/drawing/2014/main" val="3615811647"/>
                    </a:ext>
                  </a:extLst>
                </a:gridCol>
                <a:gridCol w="3618832">
                  <a:extLst>
                    <a:ext uri="{9D8B030D-6E8A-4147-A177-3AD203B41FA5}">
                      <a16:colId xmlns:a16="http://schemas.microsoft.com/office/drawing/2014/main" val="3286965733"/>
                    </a:ext>
                  </a:extLst>
                </a:gridCol>
              </a:tblGrid>
              <a:tr h="420114">
                <a:tc>
                  <a:txBody>
                    <a:bodyPr/>
                    <a:lstStyle/>
                    <a:p>
                      <a:pPr algn="l" rtl="0" fontAlgn="base"/>
                      <a:r>
                        <a:rPr lang="en-GB" sz="2000" b="1" i="0">
                          <a:solidFill>
                            <a:srgbClr val="FFFFFF"/>
                          </a:solidFill>
                          <a:effectLst/>
                          <a:latin typeface="Calibri" panose="020F0502020204030204" pitchFamily="34" charset="0"/>
                        </a:rPr>
                        <a:t>Wellbeing​</a:t>
                      </a:r>
                      <a:endParaRPr lang="en-GB" b="1" i="0">
                        <a:solidFill>
                          <a:srgbClr val="FFFFFF"/>
                        </a:solidFill>
                        <a:effectLst/>
                      </a:endParaRPr>
                    </a:p>
                  </a:txBody>
                  <a:tcPr/>
                </a:tc>
                <a:tc>
                  <a:txBody>
                    <a:bodyPr/>
                    <a:lstStyle/>
                    <a:p>
                      <a:pPr algn="l" rtl="0" fontAlgn="base"/>
                      <a:r>
                        <a:rPr lang="en-GB" sz="2000" b="1" i="0">
                          <a:solidFill>
                            <a:srgbClr val="FFFFFF"/>
                          </a:solidFill>
                          <a:effectLst/>
                          <a:latin typeface="Calibri" panose="020F0502020204030204" pitchFamily="34" charset="0"/>
                        </a:rPr>
                        <a:t>Job Satisfaction​</a:t>
                      </a:r>
                      <a:endParaRPr lang="en-GB" b="1" i="0">
                        <a:solidFill>
                          <a:srgbClr val="FFFFFF"/>
                        </a:solidFill>
                        <a:effectLst/>
                      </a:endParaRPr>
                    </a:p>
                  </a:txBody>
                  <a:tcPr/>
                </a:tc>
                <a:tc>
                  <a:txBody>
                    <a:bodyPr/>
                    <a:lstStyle/>
                    <a:p>
                      <a:pPr algn="l" rtl="0" fontAlgn="base"/>
                      <a:r>
                        <a:rPr lang="en-GB" sz="2000" b="1" i="0">
                          <a:solidFill>
                            <a:srgbClr val="FFFFFF"/>
                          </a:solidFill>
                          <a:effectLst/>
                          <a:latin typeface="Calibri" panose="020F0502020204030204" pitchFamily="34" charset="0"/>
                        </a:rPr>
                        <a:t>Burnout​</a:t>
                      </a:r>
                      <a:endParaRPr lang="en-GB" b="1" i="0">
                        <a:solidFill>
                          <a:srgbClr val="FFFFFF"/>
                        </a:solidFill>
                        <a:effectLst/>
                      </a:endParaRPr>
                    </a:p>
                  </a:txBody>
                  <a:tcPr/>
                </a:tc>
                <a:extLst>
                  <a:ext uri="{0D108BD9-81ED-4DB2-BD59-A6C34878D82A}">
                    <a16:rowId xmlns:a16="http://schemas.microsoft.com/office/drawing/2014/main" val="42383758"/>
                  </a:ext>
                </a:extLst>
              </a:tr>
              <a:tr h="1066443">
                <a:tc>
                  <a:txBody>
                    <a:bodyPr/>
                    <a:lstStyle/>
                    <a:p>
                      <a:pPr algn="l" rtl="0" fontAlgn="base"/>
                      <a:r>
                        <a:rPr lang="en-GB" sz="2000" b="0" i="0">
                          <a:solidFill>
                            <a:srgbClr val="000000"/>
                          </a:solidFill>
                          <a:effectLst/>
                          <a:latin typeface="Calibri" panose="020F0502020204030204" pitchFamily="34" charset="0"/>
                        </a:rPr>
                        <a:t>1. Self-esteem​</a:t>
                      </a:r>
                      <a:endParaRPr lang="en-GB" b="0" i="0">
                        <a:solidFill>
                          <a:srgbClr val="000000"/>
                        </a:solidFill>
                        <a:effectLst/>
                      </a:endParaRPr>
                    </a:p>
                  </a:txBody>
                  <a:tcPr>
                    <a:solidFill>
                      <a:schemeClr val="accent2">
                        <a:lumMod val="40000"/>
                        <a:lumOff val="60000"/>
                      </a:schemeClr>
                    </a:solidFill>
                  </a:tcPr>
                </a:tc>
                <a:tc>
                  <a:txBody>
                    <a:bodyPr/>
                    <a:lstStyle/>
                    <a:p>
                      <a:pPr algn="l" rtl="0" fontAlgn="base"/>
                      <a:r>
                        <a:rPr lang="en-GB" sz="2000" b="0" i="0">
                          <a:solidFill>
                            <a:srgbClr val="000000"/>
                          </a:solidFill>
                          <a:effectLst/>
                          <a:latin typeface="Calibri" panose="020F0502020204030204" pitchFamily="34" charset="0"/>
                        </a:rPr>
                        <a:t>1. Conflict between belief and practice​</a:t>
                      </a:r>
                      <a:endParaRPr lang="en-GB" b="0" i="0">
                        <a:solidFill>
                          <a:srgbClr val="000000"/>
                        </a:solidFill>
                        <a:effectLst/>
                      </a:endParaRPr>
                    </a:p>
                    <a:p>
                      <a:pPr algn="l" rtl="0" fontAlgn="base"/>
                      <a:r>
                        <a:rPr lang="en-GB" sz="2000" b="0" i="0">
                          <a:solidFill>
                            <a:srgbClr val="000000"/>
                          </a:solidFill>
                          <a:effectLst/>
                          <a:latin typeface="Calibri" panose="020F0502020204030204" pitchFamily="34" charset="0"/>
                        </a:rPr>
                        <a:t>​</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1. Workload​</a:t>
                      </a:r>
                      <a:endParaRPr lang="en-GB" b="0" i="0">
                        <a:solidFill>
                          <a:srgbClr val="000000"/>
                        </a:solidFill>
                        <a:effectLst/>
                      </a:endParaRPr>
                    </a:p>
                  </a:txBody>
                  <a:tcPr>
                    <a:solidFill>
                      <a:schemeClr val="accent5">
                        <a:lumMod val="20000"/>
                        <a:lumOff val="80000"/>
                      </a:schemeClr>
                    </a:solidFill>
                  </a:tcPr>
                </a:tc>
                <a:extLst>
                  <a:ext uri="{0D108BD9-81ED-4DB2-BD59-A6C34878D82A}">
                    <a16:rowId xmlns:a16="http://schemas.microsoft.com/office/drawing/2014/main" val="1239480119"/>
                  </a:ext>
                </a:extLst>
              </a:tr>
              <a:tr h="743279">
                <a:tc>
                  <a:txBody>
                    <a:bodyPr/>
                    <a:lstStyle/>
                    <a:p>
                      <a:pPr algn="l" rtl="0" fontAlgn="base"/>
                      <a:r>
                        <a:rPr lang="en-GB" sz="2000" b="0" i="0">
                          <a:solidFill>
                            <a:srgbClr val="000000"/>
                          </a:solidFill>
                          <a:effectLst/>
                          <a:latin typeface="Calibri" panose="020F0502020204030204" pitchFamily="34" charset="0"/>
                        </a:rPr>
                        <a:t>2. Self-care​</a:t>
                      </a:r>
                      <a:endParaRPr lang="en-GB" b="0" i="0">
                        <a:solidFill>
                          <a:srgbClr val="000000"/>
                        </a:solidFill>
                        <a:effectLst/>
                      </a:endParaRPr>
                    </a:p>
                  </a:txBody>
                  <a:tcPr>
                    <a:solidFill>
                      <a:schemeClr val="accent2">
                        <a:lumMod val="40000"/>
                        <a:lumOff val="60000"/>
                      </a:schemeClr>
                    </a:solidFill>
                  </a:tcPr>
                </a:tc>
                <a:tc>
                  <a:txBody>
                    <a:bodyPr/>
                    <a:lstStyle/>
                    <a:p>
                      <a:pPr algn="l" rtl="0" fontAlgn="base"/>
                      <a:r>
                        <a:rPr lang="en-GB" sz="2000" b="0" i="0">
                          <a:solidFill>
                            <a:srgbClr val="000000"/>
                          </a:solidFill>
                          <a:effectLst/>
                          <a:latin typeface="Calibri" panose="020F0502020204030204" pitchFamily="34" charset="0"/>
                        </a:rPr>
                        <a:t>2. Workload​</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2. Conflict between belief and practice​</a:t>
                      </a:r>
                      <a:endParaRPr lang="en-GB" b="0" i="0">
                        <a:solidFill>
                          <a:srgbClr val="000000"/>
                        </a:solidFill>
                        <a:effectLst/>
                      </a:endParaRPr>
                    </a:p>
                  </a:txBody>
                  <a:tcPr>
                    <a:solidFill>
                      <a:schemeClr val="accent5">
                        <a:lumMod val="20000"/>
                        <a:lumOff val="80000"/>
                      </a:schemeClr>
                    </a:solidFill>
                  </a:tcPr>
                </a:tc>
                <a:extLst>
                  <a:ext uri="{0D108BD9-81ED-4DB2-BD59-A6C34878D82A}">
                    <a16:rowId xmlns:a16="http://schemas.microsoft.com/office/drawing/2014/main" val="30113256"/>
                  </a:ext>
                </a:extLst>
              </a:tr>
              <a:tr h="743279">
                <a:tc>
                  <a:txBody>
                    <a:bodyPr/>
                    <a:lstStyle/>
                    <a:p>
                      <a:pPr algn="l" rtl="0" fontAlgn="base"/>
                      <a:r>
                        <a:rPr lang="en-GB" sz="2000" b="0" i="0">
                          <a:solidFill>
                            <a:srgbClr val="000000"/>
                          </a:solidFill>
                          <a:effectLst/>
                          <a:latin typeface="Calibri" panose="020F0502020204030204" pitchFamily="34" charset="0"/>
                        </a:rPr>
                        <a:t>3. Workload​</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3. School Culture​</a:t>
                      </a:r>
                      <a:endParaRPr lang="en-GB" b="0" i="0">
                        <a:solidFill>
                          <a:srgbClr val="000000"/>
                        </a:solidFill>
                        <a:effectLst/>
                      </a:endParaRPr>
                    </a:p>
                    <a:p>
                      <a:pPr algn="l" rtl="0" fontAlgn="base"/>
                      <a:r>
                        <a:rPr lang="en-GB" sz="2000" b="0" i="0">
                          <a:solidFill>
                            <a:srgbClr val="000000"/>
                          </a:solidFill>
                          <a:effectLst/>
                          <a:latin typeface="Calibri" panose="020F0502020204030204" pitchFamily="34" charset="0"/>
                        </a:rPr>
                        <a:t>​</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3. Support from Colleagues​</a:t>
                      </a:r>
                      <a:endParaRPr lang="en-GB" b="0" i="0">
                        <a:solidFill>
                          <a:srgbClr val="000000"/>
                        </a:solidFill>
                        <a:effectLst/>
                      </a:endParaRPr>
                    </a:p>
                    <a:p>
                      <a:pPr algn="l" rtl="0" fontAlgn="base"/>
                      <a:r>
                        <a:rPr lang="en-GB" sz="2000" b="0" i="0">
                          <a:solidFill>
                            <a:srgbClr val="000000"/>
                          </a:solidFill>
                          <a:effectLst/>
                          <a:latin typeface="Calibri" panose="020F0502020204030204" pitchFamily="34" charset="0"/>
                        </a:rPr>
                        <a:t>​</a:t>
                      </a:r>
                      <a:endParaRPr lang="en-GB" b="0" i="0">
                        <a:solidFill>
                          <a:srgbClr val="000000"/>
                        </a:solidFill>
                        <a:effectLst/>
                      </a:endParaRPr>
                    </a:p>
                  </a:txBody>
                  <a:tcPr>
                    <a:solidFill>
                      <a:schemeClr val="accent5">
                        <a:lumMod val="20000"/>
                        <a:lumOff val="80000"/>
                      </a:schemeClr>
                    </a:solidFill>
                  </a:tcPr>
                </a:tc>
                <a:extLst>
                  <a:ext uri="{0D108BD9-81ED-4DB2-BD59-A6C34878D82A}">
                    <a16:rowId xmlns:a16="http://schemas.microsoft.com/office/drawing/2014/main" val="3742896072"/>
                  </a:ext>
                </a:extLst>
              </a:tr>
              <a:tr h="743279">
                <a:tc>
                  <a:txBody>
                    <a:bodyPr/>
                    <a:lstStyle/>
                    <a:p>
                      <a:pPr algn="l" rtl="0" fontAlgn="base"/>
                      <a:r>
                        <a:rPr lang="en-GB" sz="2000" b="0" i="0">
                          <a:solidFill>
                            <a:srgbClr val="000000"/>
                          </a:solidFill>
                          <a:effectLst/>
                          <a:latin typeface="Calibri" panose="020F0502020204030204" pitchFamily="34" charset="0"/>
                        </a:rPr>
                        <a:t>4. Optimism​</a:t>
                      </a:r>
                      <a:endParaRPr lang="en-GB" b="0" i="0">
                        <a:solidFill>
                          <a:srgbClr val="000000"/>
                        </a:solidFill>
                        <a:effectLst/>
                      </a:endParaRPr>
                    </a:p>
                  </a:txBody>
                  <a:tcPr>
                    <a:solidFill>
                      <a:schemeClr val="accent2">
                        <a:lumMod val="40000"/>
                        <a:lumOff val="60000"/>
                      </a:schemeClr>
                    </a:solidFill>
                  </a:tcPr>
                </a:tc>
                <a:tc>
                  <a:txBody>
                    <a:bodyPr/>
                    <a:lstStyle/>
                    <a:p>
                      <a:pPr algn="l" rtl="0" fontAlgn="base"/>
                      <a:r>
                        <a:rPr lang="en-GB" sz="2000" b="0" i="0">
                          <a:solidFill>
                            <a:srgbClr val="000000"/>
                          </a:solidFill>
                          <a:effectLst/>
                          <a:latin typeface="Calibri" panose="020F0502020204030204" pitchFamily="34" charset="0"/>
                        </a:rPr>
                        <a:t>4. Support from leadership​</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4. Self-esteem​</a:t>
                      </a:r>
                      <a:endParaRPr lang="en-GB" b="0" i="0">
                        <a:solidFill>
                          <a:srgbClr val="000000"/>
                        </a:solidFill>
                        <a:effectLst/>
                      </a:endParaRPr>
                    </a:p>
                    <a:p>
                      <a:pPr algn="l" rtl="0" fontAlgn="base"/>
                      <a:r>
                        <a:rPr lang="en-GB" sz="2000" b="0" i="0">
                          <a:solidFill>
                            <a:srgbClr val="000000"/>
                          </a:solidFill>
                          <a:effectLst/>
                          <a:latin typeface="Calibri" panose="020F0502020204030204" pitchFamily="34" charset="0"/>
                        </a:rPr>
                        <a:t>​</a:t>
                      </a:r>
                      <a:endParaRPr lang="en-GB" b="0" i="0">
                        <a:solidFill>
                          <a:srgbClr val="000000"/>
                        </a:solidFill>
                        <a:effectLst/>
                      </a:endParaRPr>
                    </a:p>
                  </a:txBody>
                  <a:tcPr>
                    <a:solidFill>
                      <a:schemeClr val="accent2">
                        <a:lumMod val="40000"/>
                        <a:lumOff val="60000"/>
                      </a:schemeClr>
                    </a:solidFill>
                  </a:tcPr>
                </a:tc>
                <a:extLst>
                  <a:ext uri="{0D108BD9-81ED-4DB2-BD59-A6C34878D82A}">
                    <a16:rowId xmlns:a16="http://schemas.microsoft.com/office/drawing/2014/main" val="84790254"/>
                  </a:ext>
                </a:extLst>
              </a:tr>
              <a:tr h="743279">
                <a:tc>
                  <a:txBody>
                    <a:bodyPr/>
                    <a:lstStyle/>
                    <a:p>
                      <a:pPr algn="l" rtl="0" fontAlgn="base"/>
                      <a:r>
                        <a:rPr lang="en-GB" sz="2000" b="0" i="0">
                          <a:solidFill>
                            <a:srgbClr val="000000"/>
                          </a:solidFill>
                          <a:effectLst/>
                          <a:latin typeface="Calibri" panose="020F0502020204030204" pitchFamily="34" charset="0"/>
                        </a:rPr>
                        <a:t>5. Emotional Intelligence​</a:t>
                      </a:r>
                      <a:endParaRPr lang="en-GB" b="0" i="0">
                        <a:solidFill>
                          <a:srgbClr val="000000"/>
                        </a:solidFill>
                        <a:effectLst/>
                      </a:endParaRPr>
                    </a:p>
                  </a:txBody>
                  <a:tcPr>
                    <a:solidFill>
                      <a:schemeClr val="accent2">
                        <a:lumMod val="40000"/>
                        <a:lumOff val="60000"/>
                      </a:schemeClr>
                    </a:solidFill>
                  </a:tcPr>
                </a:tc>
                <a:tc>
                  <a:txBody>
                    <a:bodyPr/>
                    <a:lstStyle/>
                    <a:p>
                      <a:pPr algn="l" rtl="0" fontAlgn="base"/>
                      <a:r>
                        <a:rPr lang="en-GB" sz="2000" b="0" i="0">
                          <a:solidFill>
                            <a:srgbClr val="000000"/>
                          </a:solidFill>
                          <a:effectLst/>
                          <a:latin typeface="Calibri" panose="020F0502020204030204" pitchFamily="34" charset="0"/>
                        </a:rPr>
                        <a:t>5. Support from Colleagues​</a:t>
                      </a:r>
                      <a:endParaRPr lang="en-GB" b="0" i="0">
                        <a:solidFill>
                          <a:srgbClr val="000000"/>
                        </a:solidFill>
                        <a:effectLst/>
                      </a:endParaRPr>
                    </a:p>
                  </a:txBody>
                  <a:tcPr>
                    <a:solidFill>
                      <a:schemeClr val="accent5">
                        <a:lumMod val="20000"/>
                        <a:lumOff val="80000"/>
                      </a:schemeClr>
                    </a:solidFill>
                  </a:tcPr>
                </a:tc>
                <a:tc>
                  <a:txBody>
                    <a:bodyPr/>
                    <a:lstStyle/>
                    <a:p>
                      <a:pPr algn="l" rtl="0" fontAlgn="base"/>
                      <a:r>
                        <a:rPr lang="en-GB" sz="2000" b="0" i="0">
                          <a:solidFill>
                            <a:srgbClr val="000000"/>
                          </a:solidFill>
                          <a:effectLst/>
                          <a:latin typeface="Calibri" panose="020F0502020204030204" pitchFamily="34" charset="0"/>
                        </a:rPr>
                        <a:t>5. School Culture​</a:t>
                      </a:r>
                      <a:endParaRPr lang="en-GB" b="0" i="0">
                        <a:solidFill>
                          <a:srgbClr val="000000"/>
                        </a:solidFill>
                        <a:effectLst/>
                      </a:endParaRPr>
                    </a:p>
                    <a:p>
                      <a:pPr algn="l" rtl="0" fontAlgn="base"/>
                      <a:r>
                        <a:rPr lang="en-GB" sz="2000" b="0" i="0">
                          <a:solidFill>
                            <a:srgbClr val="000000"/>
                          </a:solidFill>
                          <a:effectLst/>
                          <a:latin typeface="Calibri" panose="020F0502020204030204" pitchFamily="34" charset="0"/>
                        </a:rPr>
                        <a:t>​</a:t>
                      </a:r>
                      <a:endParaRPr lang="en-GB" b="0" i="0">
                        <a:solidFill>
                          <a:srgbClr val="000000"/>
                        </a:solidFill>
                        <a:effectLst/>
                      </a:endParaRPr>
                    </a:p>
                  </a:txBody>
                  <a:tcPr>
                    <a:solidFill>
                      <a:schemeClr val="accent5">
                        <a:lumMod val="20000"/>
                        <a:lumOff val="80000"/>
                      </a:schemeClr>
                    </a:solidFill>
                  </a:tcPr>
                </a:tc>
                <a:extLst>
                  <a:ext uri="{0D108BD9-81ED-4DB2-BD59-A6C34878D82A}">
                    <a16:rowId xmlns:a16="http://schemas.microsoft.com/office/drawing/2014/main" val="4017999887"/>
                  </a:ext>
                </a:extLst>
              </a:tr>
            </a:tbl>
          </a:graphicData>
        </a:graphic>
      </p:graphicFrame>
      <p:sp>
        <p:nvSpPr>
          <p:cNvPr id="3" name="TextBox 2">
            <a:extLst>
              <a:ext uri="{FF2B5EF4-FFF2-40B4-BE49-F238E27FC236}">
                <a16:creationId xmlns:a16="http://schemas.microsoft.com/office/drawing/2014/main" id="{919D6790-D19D-AD35-6592-B9D23834C6BE}"/>
              </a:ext>
            </a:extLst>
          </p:cNvPr>
          <p:cNvSpPr txBox="1"/>
          <p:nvPr/>
        </p:nvSpPr>
        <p:spPr>
          <a:xfrm>
            <a:off x="11731996" y="6258756"/>
            <a:ext cx="570293" cy="369332"/>
          </a:xfrm>
          <a:prstGeom prst="rect">
            <a:avLst/>
          </a:prstGeom>
          <a:noFill/>
        </p:spPr>
        <p:txBody>
          <a:bodyPr wrap="square" rtlCol="0">
            <a:spAutoFit/>
          </a:bodyPr>
          <a:lstStyle/>
          <a:p>
            <a:r>
              <a:rPr lang="en-GB"/>
              <a:t>S</a:t>
            </a:r>
          </a:p>
        </p:txBody>
      </p:sp>
      <p:sp>
        <p:nvSpPr>
          <p:cNvPr id="5" name="TextBox 4">
            <a:extLst>
              <a:ext uri="{FF2B5EF4-FFF2-40B4-BE49-F238E27FC236}">
                <a16:creationId xmlns:a16="http://schemas.microsoft.com/office/drawing/2014/main" id="{9F177992-0B4D-B3AF-62CB-386E874906E3}"/>
              </a:ext>
            </a:extLst>
          </p:cNvPr>
          <p:cNvSpPr txBox="1"/>
          <p:nvPr/>
        </p:nvSpPr>
        <p:spPr>
          <a:xfrm>
            <a:off x="1054768" y="6258756"/>
            <a:ext cx="11137232" cy="369332"/>
          </a:xfrm>
          <a:prstGeom prst="rect">
            <a:avLst/>
          </a:prstGeom>
          <a:noFill/>
        </p:spPr>
        <p:txBody>
          <a:bodyPr wrap="square">
            <a:spAutoFit/>
          </a:bodyPr>
          <a:lstStyle/>
          <a:p>
            <a:r>
              <a:rPr lang="en-GB">
                <a:hlinkClick r:id="rId3"/>
              </a:rPr>
              <a:t>Decentring the ‘resilient teacher’ | Education Research Programme - UCL – University College London</a:t>
            </a:r>
            <a:endParaRPr lang="en-GB"/>
          </a:p>
        </p:txBody>
      </p:sp>
    </p:spTree>
    <p:extLst>
      <p:ext uri="{BB962C8B-B14F-4D97-AF65-F5344CB8AC3E}">
        <p14:creationId xmlns:p14="http://schemas.microsoft.com/office/powerpoint/2010/main" val="3060285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d71c20f-026d-409b-956d-5e6b574604c2"/>
</p:tagLst>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2D214F5625B043B45C88FD0DB58DE7" ma:contentTypeVersion="14" ma:contentTypeDescription="Create a new document." ma:contentTypeScope="" ma:versionID="65f8469f173fe7ddd64a710326035f04">
  <xsd:schema xmlns:xsd="http://www.w3.org/2001/XMLSchema" xmlns:xs="http://www.w3.org/2001/XMLSchema" xmlns:p="http://schemas.microsoft.com/office/2006/metadata/properties" xmlns:ns2="b9601079-6faf-4ff7-9cde-01504ab4923f" xmlns:ns3="0a01c2ca-8fce-4bcc-80af-49afeab72342" targetNamespace="http://schemas.microsoft.com/office/2006/metadata/properties" ma:root="true" ma:fieldsID="7aa834934e2f7952c463088233240a7e" ns2:_="" ns3:_="">
    <xsd:import namespace="b9601079-6faf-4ff7-9cde-01504ab4923f"/>
    <xsd:import namespace="0a01c2ca-8fce-4bcc-80af-49afeab723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601079-6faf-4ff7-9cde-01504ab49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4e43a4d-eec5-46e9-b80f-1d330971c13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01c2ca-8fce-4bcc-80af-49afeab7234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509e549-c602-49dd-a371-f8dce39f1416}" ma:internalName="TaxCatchAll" ma:showField="CatchAllData" ma:web="0a01c2ca-8fce-4bcc-80af-49afeab723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601079-6faf-4ff7-9cde-01504ab4923f">
      <Terms xmlns="http://schemas.microsoft.com/office/infopath/2007/PartnerControls"/>
    </lcf76f155ced4ddcb4097134ff3c332f>
    <TaxCatchAll xmlns="0a01c2ca-8fce-4bcc-80af-49afeab72342" xsi:nil="true"/>
  </documentManagement>
</p:properties>
</file>

<file path=customXml/itemProps1.xml><?xml version="1.0" encoding="utf-8"?>
<ds:datastoreItem xmlns:ds="http://schemas.openxmlformats.org/officeDocument/2006/customXml" ds:itemID="{08E546ED-A2B3-473D-8E91-57BF1D1D2201}">
  <ds:schemaRefs>
    <ds:schemaRef ds:uri="http://schemas.microsoft.com/sharepoint/v3/contenttype/forms"/>
  </ds:schemaRefs>
</ds:datastoreItem>
</file>

<file path=customXml/itemProps2.xml><?xml version="1.0" encoding="utf-8"?>
<ds:datastoreItem xmlns:ds="http://schemas.openxmlformats.org/officeDocument/2006/customXml" ds:itemID="{25963737-E0FA-4B84-9E31-5B3397404218}"/>
</file>

<file path=customXml/itemProps3.xml><?xml version="1.0" encoding="utf-8"?>
<ds:datastoreItem xmlns:ds="http://schemas.openxmlformats.org/officeDocument/2006/customXml" ds:itemID="{BE5470D3-087C-468A-A252-8B706561529D}">
  <ds:schemaRefs>
    <ds:schemaRef ds:uri="27d77228-3381-42d0-a1ad-a9f913800035"/>
    <ds:schemaRef ds:uri="363edeab-ea3c-4e64-bd2b-d43f6bc27b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1630</Words>
  <Application>Microsoft Office PowerPoint</Application>
  <PresentationFormat>Widescreen</PresentationFormat>
  <Paragraphs>299</Paragraphs>
  <Slides>26</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Aptos</vt:lpstr>
      <vt:lpstr>Aptos Display</vt:lpstr>
      <vt:lpstr>Arial</vt:lpstr>
      <vt:lpstr>Calibri</vt:lpstr>
      <vt:lpstr>Calibri Light</vt:lpstr>
      <vt:lpstr>Grandview Display</vt:lpstr>
      <vt:lpstr>Wingdings</vt:lpstr>
      <vt:lpstr>DashVTI</vt:lpstr>
      <vt:lpstr>Office Theme</vt:lpstr>
      <vt:lpstr>Decentring the Resilient Teacher: Exploring interactions between teachers and their social ecologies</vt:lpstr>
      <vt:lpstr>Project Overview</vt:lpstr>
      <vt:lpstr>The context – Teacher Wellbeing Index 2025</vt:lpstr>
      <vt:lpstr>What is resilience?</vt:lpstr>
      <vt:lpstr>Social-ecological Approach</vt:lpstr>
      <vt:lpstr>Teacher Resilience: A social-ecological approach</vt:lpstr>
      <vt:lpstr>Project Overview</vt:lpstr>
      <vt:lpstr>Teacher Resilience Survey</vt:lpstr>
      <vt:lpstr>The strongest predictors of 3 resilience outcomes</vt:lpstr>
      <vt:lpstr>1. Definition </vt:lpstr>
      <vt:lpstr>What does a positive school culture feel like?</vt:lpstr>
      <vt:lpstr>Why is school culture important? </vt:lpstr>
      <vt:lpstr>School Culture: Informal versus formal strategies </vt:lpstr>
      <vt:lpstr>A) Informal ways of being: Promoting a culture of trust</vt:lpstr>
      <vt:lpstr>B) Formal processes and policies:  working parties</vt:lpstr>
      <vt:lpstr>VOTES model of School Culture  (provisional)</vt:lpstr>
      <vt:lpstr>What does VOTES look like in practice?</vt:lpstr>
      <vt:lpstr>V - Voice</vt:lpstr>
      <vt:lpstr>O - Optimism</vt:lpstr>
      <vt:lpstr>T - Trust</vt:lpstr>
      <vt:lpstr>E - Engagement</vt:lpstr>
      <vt:lpstr>S - Safety</vt:lpstr>
      <vt:lpstr>Activity 1</vt:lpstr>
      <vt:lpstr>Activity 2: Contextual considerations and constraints</vt:lpstr>
      <vt:lpstr>What will you take away from the session?</vt:lpstr>
      <vt:lpstr>Keep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Jeremy Oldfield</dc:creator>
  <cp:lastModifiedBy>Jeremy Oldfield</cp:lastModifiedBy>
  <cp:revision>2</cp:revision>
  <dcterms:created xsi:type="dcterms:W3CDTF">2025-06-09T20:23:38Z</dcterms:created>
  <dcterms:modified xsi:type="dcterms:W3CDTF">2025-12-03T21:54:20Z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0x010100E72D214F5625B043B45C88FD0DB58DE7</vt:lpwstr>
  </property>
  <property fmtid="{D5CDD505-2E9C-101B-9397-08002B2CF9AE}" pid="3" name="MediaServiceImageTags">
    <vt:lpwstr/>
  </property>
</Properties>
</file>