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1539" r:id="rId4"/>
    <p:sldId id="1540" r:id="rId5"/>
    <p:sldId id="423" r:id="rId6"/>
    <p:sldId id="1689" r:id="rId7"/>
    <p:sldId id="548" r:id="rId8"/>
    <p:sldId id="597" r:id="rId9"/>
    <p:sldId id="1543" r:id="rId10"/>
    <p:sldId id="1706" r:id="rId11"/>
    <p:sldId id="1624" r:id="rId12"/>
    <p:sldId id="1709" r:id="rId13"/>
    <p:sldId id="1713" r:id="rId14"/>
    <p:sldId id="1714" r:id="rId15"/>
    <p:sldId id="1711" r:id="rId16"/>
    <p:sldId id="1710" r:id="rId17"/>
    <p:sldId id="1708" r:id="rId18"/>
    <p:sldId id="1712" r:id="rId19"/>
    <p:sldId id="1707" r:id="rId20"/>
    <p:sldId id="1720" r:id="rId21"/>
    <p:sldId id="1717" r:id="rId22"/>
    <p:sldId id="1718" r:id="rId23"/>
    <p:sldId id="1719" r:id="rId24"/>
    <p:sldId id="1687" r:id="rId25"/>
    <p:sldId id="1725" r:id="rId26"/>
    <p:sldId id="1726" r:id="rId27"/>
    <p:sldId id="1721" r:id="rId28"/>
    <p:sldId id="1723" r:id="rId29"/>
    <p:sldId id="1727"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43110" autoAdjust="0"/>
  </p:normalViewPr>
  <p:slideViewPr>
    <p:cSldViewPr snapToGrid="0">
      <p:cViewPr varScale="1">
        <p:scale>
          <a:sx n="40" d="100"/>
          <a:sy n="40" d="100"/>
        </p:scale>
        <p:origin x="2576"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E63EB-B58D-4ED8-A90F-D07F4432CB2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FA8B5DA-ABC4-4527-AA4E-4B38848B1095}">
      <dgm:prSet/>
      <dgm:spPr/>
      <dgm:t>
        <a:bodyPr/>
        <a:lstStyle/>
        <a:p>
          <a:pPr rtl="0">
            <a:lnSpc>
              <a:spcPct val="100000"/>
            </a:lnSpc>
          </a:pPr>
          <a:r>
            <a:rPr lang="en-GB" b="1" dirty="0">
              <a:latin typeface="+mj-lt"/>
            </a:rPr>
            <a:t>78% of education staff are stressed</a:t>
          </a:r>
          <a:endParaRPr lang="en-US" b="1" dirty="0">
            <a:latin typeface="+mj-lt"/>
          </a:endParaRPr>
        </a:p>
      </dgm:t>
    </dgm:pt>
    <dgm:pt modelId="{51DB8EF5-CE5D-469B-B538-F214D96B94D2}" type="parTrans" cxnId="{F2A7A404-140A-4177-AEFF-78B3F1FD9598}">
      <dgm:prSet/>
      <dgm:spPr/>
      <dgm:t>
        <a:bodyPr/>
        <a:lstStyle/>
        <a:p>
          <a:endParaRPr lang="en-US"/>
        </a:p>
      </dgm:t>
    </dgm:pt>
    <dgm:pt modelId="{98859681-3384-4600-8271-8B8328EDFB20}" type="sibTrans" cxnId="{F2A7A404-140A-4177-AEFF-78B3F1FD9598}">
      <dgm:prSet/>
      <dgm:spPr/>
      <dgm:t>
        <a:bodyPr/>
        <a:lstStyle/>
        <a:p>
          <a:endParaRPr lang="en-US"/>
        </a:p>
      </dgm:t>
    </dgm:pt>
    <dgm:pt modelId="{E1AC497F-6C2C-47E9-AE7F-852C73A27EDD}">
      <dgm:prSet/>
      <dgm:spPr/>
      <dgm:t>
        <a:bodyPr/>
        <a:lstStyle/>
        <a:p>
          <a:pPr>
            <a:lnSpc>
              <a:spcPct val="100000"/>
            </a:lnSpc>
          </a:pPr>
          <a:r>
            <a:rPr lang="en-GB" b="1" dirty="0">
              <a:latin typeface="+mj-lt"/>
            </a:rPr>
            <a:t>46% experience insomnia and trouble sleeping </a:t>
          </a:r>
          <a:endParaRPr lang="en-US" b="1" dirty="0">
            <a:latin typeface="+mj-lt"/>
          </a:endParaRPr>
        </a:p>
      </dgm:t>
    </dgm:pt>
    <dgm:pt modelId="{95842E47-F8F4-44D8-A0BB-5EF8753F8F9B}" type="parTrans" cxnId="{E6734BC4-9ECD-48C0-A899-51CA4406A01F}">
      <dgm:prSet/>
      <dgm:spPr/>
      <dgm:t>
        <a:bodyPr/>
        <a:lstStyle/>
        <a:p>
          <a:endParaRPr lang="en-US"/>
        </a:p>
      </dgm:t>
    </dgm:pt>
    <dgm:pt modelId="{F2CAC8D0-BCE2-4E2D-B6AC-B26423D1ED1A}" type="sibTrans" cxnId="{E6734BC4-9ECD-48C0-A899-51CA4406A01F}">
      <dgm:prSet/>
      <dgm:spPr/>
      <dgm:t>
        <a:bodyPr/>
        <a:lstStyle/>
        <a:p>
          <a:endParaRPr lang="en-US"/>
        </a:p>
      </dgm:t>
    </dgm:pt>
    <dgm:pt modelId="{BFB595C9-77C9-42DD-B0FD-7FD381D9B0EA}">
      <dgm:prSet/>
      <dgm:spPr/>
      <dgm:t>
        <a:bodyPr/>
        <a:lstStyle/>
        <a:p>
          <a:pPr>
            <a:lnSpc>
              <a:spcPct val="100000"/>
            </a:lnSpc>
          </a:pPr>
          <a:r>
            <a:rPr lang="en-GB" dirty="0"/>
            <a:t>Is the answer to increase teacher resilience?</a:t>
          </a:r>
          <a:endParaRPr lang="en-US" dirty="0"/>
        </a:p>
      </dgm:t>
    </dgm:pt>
    <dgm:pt modelId="{ABDDCC97-86F9-4040-A4EA-89741636574E}" type="parTrans" cxnId="{F132D29F-F835-422B-B495-7E0AFA98729B}">
      <dgm:prSet/>
      <dgm:spPr/>
      <dgm:t>
        <a:bodyPr/>
        <a:lstStyle/>
        <a:p>
          <a:endParaRPr lang="en-US"/>
        </a:p>
      </dgm:t>
    </dgm:pt>
    <dgm:pt modelId="{77BC447D-7857-49AD-B780-DF5DB76F44B7}" type="sibTrans" cxnId="{F132D29F-F835-422B-B495-7E0AFA98729B}">
      <dgm:prSet/>
      <dgm:spPr/>
      <dgm:t>
        <a:bodyPr/>
        <a:lstStyle/>
        <a:p>
          <a:endParaRPr lang="en-US"/>
        </a:p>
      </dgm:t>
    </dgm:pt>
    <dgm:pt modelId="{F15FA691-8338-42EF-A9CC-CA3CC7CA5A3B}">
      <dgm:prSet phldr="0"/>
      <dgm:spPr/>
      <dgm:t>
        <a:bodyPr/>
        <a:lstStyle/>
        <a:p>
          <a:pPr rtl="0">
            <a:lnSpc>
              <a:spcPct val="100000"/>
            </a:lnSpc>
          </a:pPr>
          <a:r>
            <a:rPr lang="en-GB" b="1" dirty="0">
              <a:latin typeface="Calibri Light" panose="020F0302020204030204"/>
            </a:rPr>
            <a:t>35</a:t>
          </a:r>
          <a:r>
            <a:rPr lang="en-GB" b="1" dirty="0"/>
            <a:t>% </a:t>
          </a:r>
          <a:r>
            <a:rPr lang="en-GB" b="1" dirty="0">
              <a:latin typeface="Calibri Light" panose="020F0302020204030204"/>
            </a:rPr>
            <a:t>reported burnout</a:t>
          </a:r>
          <a:r>
            <a:rPr lang="en-GB" b="1" dirty="0"/>
            <a:t> </a:t>
          </a:r>
          <a:endParaRPr lang="en-US" b="1" dirty="0"/>
        </a:p>
      </dgm:t>
    </dgm:pt>
    <dgm:pt modelId="{BDD96450-4AA9-4391-A37C-109F2EA0A28E}" type="parTrans" cxnId="{FD0A1D76-DFC2-4519-8DFD-39605432DEB3}">
      <dgm:prSet/>
      <dgm:spPr/>
      <dgm:t>
        <a:bodyPr/>
        <a:lstStyle/>
        <a:p>
          <a:endParaRPr lang="en-GB"/>
        </a:p>
      </dgm:t>
    </dgm:pt>
    <dgm:pt modelId="{05BBC343-A3F4-49D7-A64E-97871CBC97D2}" type="sibTrans" cxnId="{FD0A1D76-DFC2-4519-8DFD-39605432DEB3}">
      <dgm:prSet/>
      <dgm:spPr/>
      <dgm:t>
        <a:bodyPr/>
        <a:lstStyle/>
        <a:p>
          <a:endParaRPr lang="en-GB"/>
        </a:p>
      </dgm:t>
    </dgm:pt>
    <dgm:pt modelId="{590D3D53-3682-4349-8997-276A2C518BEF}" type="pres">
      <dgm:prSet presAssocID="{2B5E63EB-B58D-4ED8-A90F-D07F4432CB26}" presName="root" presStyleCnt="0">
        <dgm:presLayoutVars>
          <dgm:dir/>
          <dgm:resizeHandles val="exact"/>
        </dgm:presLayoutVars>
      </dgm:prSet>
      <dgm:spPr/>
    </dgm:pt>
    <dgm:pt modelId="{161DAB05-70FB-4581-9307-411F937E372E}" type="pres">
      <dgm:prSet presAssocID="{EFA8B5DA-ABC4-4527-AA4E-4B38848B1095}" presName="compNode" presStyleCnt="0"/>
      <dgm:spPr/>
    </dgm:pt>
    <dgm:pt modelId="{578E1483-2E89-4869-9861-EE766962C7D9}" type="pres">
      <dgm:prSet presAssocID="{EFA8B5DA-ABC4-4527-AA4E-4B38848B1095}" presName="bgRect" presStyleLbl="bgShp" presStyleIdx="0" presStyleCnt="4"/>
      <dgm:spPr/>
    </dgm:pt>
    <dgm:pt modelId="{C89F340E-BEB0-4BFB-AE21-629164337A8F}" type="pres">
      <dgm:prSet presAssocID="{EFA8B5DA-ABC4-4527-AA4E-4B38848B10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6E50C073-45AB-44B1-9BCE-DD8B1F59118C}" type="pres">
      <dgm:prSet presAssocID="{EFA8B5DA-ABC4-4527-AA4E-4B38848B1095}" presName="spaceRect" presStyleCnt="0"/>
      <dgm:spPr/>
    </dgm:pt>
    <dgm:pt modelId="{ED35E47D-4D25-47C4-B51A-97BBC918C5DF}" type="pres">
      <dgm:prSet presAssocID="{EFA8B5DA-ABC4-4527-AA4E-4B38848B1095}" presName="parTx" presStyleLbl="revTx" presStyleIdx="0" presStyleCnt="4">
        <dgm:presLayoutVars>
          <dgm:chMax val="0"/>
          <dgm:chPref val="0"/>
        </dgm:presLayoutVars>
      </dgm:prSet>
      <dgm:spPr/>
    </dgm:pt>
    <dgm:pt modelId="{2BDBCA52-D105-41FA-84AE-BE1864138F1F}" type="pres">
      <dgm:prSet presAssocID="{98859681-3384-4600-8271-8B8328EDFB20}" presName="sibTrans" presStyleCnt="0"/>
      <dgm:spPr/>
    </dgm:pt>
    <dgm:pt modelId="{A9212B01-B5EA-41DB-8819-2EC3A33F6A00}" type="pres">
      <dgm:prSet presAssocID="{F15FA691-8338-42EF-A9CC-CA3CC7CA5A3B}" presName="compNode" presStyleCnt="0"/>
      <dgm:spPr/>
    </dgm:pt>
    <dgm:pt modelId="{58093171-9D0B-469D-BC1B-C433DE30504F}" type="pres">
      <dgm:prSet presAssocID="{F15FA691-8338-42EF-A9CC-CA3CC7CA5A3B}" presName="bgRect" presStyleLbl="bgShp" presStyleIdx="1" presStyleCnt="4"/>
      <dgm:spPr/>
    </dgm:pt>
    <dgm:pt modelId="{2F92089D-2E22-4519-BEE5-35C740FBB5E8}" type="pres">
      <dgm:prSet presAssocID="{F15FA691-8338-42EF-A9CC-CA3CC7CA5A3B}" presName="iconRect" presStyleLbl="node1" presStyleIdx="1" presStyleCnt="4"/>
      <dgm:spPr/>
    </dgm:pt>
    <dgm:pt modelId="{7F7B32BA-3F72-49A6-AABE-ED3E92FC55FF}" type="pres">
      <dgm:prSet presAssocID="{F15FA691-8338-42EF-A9CC-CA3CC7CA5A3B}" presName="spaceRect" presStyleCnt="0"/>
      <dgm:spPr/>
    </dgm:pt>
    <dgm:pt modelId="{1881ABB1-E1D2-47CD-9B70-51D95A2D531A}" type="pres">
      <dgm:prSet presAssocID="{F15FA691-8338-42EF-A9CC-CA3CC7CA5A3B}" presName="parTx" presStyleLbl="revTx" presStyleIdx="1" presStyleCnt="4">
        <dgm:presLayoutVars>
          <dgm:chMax val="0"/>
          <dgm:chPref val="0"/>
        </dgm:presLayoutVars>
      </dgm:prSet>
      <dgm:spPr/>
    </dgm:pt>
    <dgm:pt modelId="{430E14BE-3D69-4948-999B-D5101731CF78}" type="pres">
      <dgm:prSet presAssocID="{05BBC343-A3F4-49D7-A64E-97871CBC97D2}" presName="sibTrans" presStyleCnt="0"/>
      <dgm:spPr/>
    </dgm:pt>
    <dgm:pt modelId="{6DA621B0-A527-43D7-989C-39B620933CE7}" type="pres">
      <dgm:prSet presAssocID="{E1AC497F-6C2C-47E9-AE7F-852C73A27EDD}" presName="compNode" presStyleCnt="0"/>
      <dgm:spPr/>
    </dgm:pt>
    <dgm:pt modelId="{6BF83A01-6A13-4088-B3C2-6B453D3E0F4E}" type="pres">
      <dgm:prSet presAssocID="{E1AC497F-6C2C-47E9-AE7F-852C73A27EDD}" presName="bgRect" presStyleLbl="bgShp" presStyleIdx="2" presStyleCnt="4"/>
      <dgm:spPr/>
    </dgm:pt>
    <dgm:pt modelId="{AADD5224-7AE4-45F8-872C-5B47E7631C43}" type="pres">
      <dgm:prSet presAssocID="{E1AC497F-6C2C-47E9-AE7F-852C73A27EDD}"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9F998493-74D9-4DB5-87C9-90D320BBFE45}" type="pres">
      <dgm:prSet presAssocID="{E1AC497F-6C2C-47E9-AE7F-852C73A27EDD}" presName="spaceRect" presStyleCnt="0"/>
      <dgm:spPr/>
    </dgm:pt>
    <dgm:pt modelId="{F91569C9-8454-4F0D-9231-4CD2FAFC3570}" type="pres">
      <dgm:prSet presAssocID="{E1AC497F-6C2C-47E9-AE7F-852C73A27EDD}" presName="parTx" presStyleLbl="revTx" presStyleIdx="2" presStyleCnt="4">
        <dgm:presLayoutVars>
          <dgm:chMax val="0"/>
          <dgm:chPref val="0"/>
        </dgm:presLayoutVars>
      </dgm:prSet>
      <dgm:spPr/>
    </dgm:pt>
    <dgm:pt modelId="{E58B71E4-EC14-4F92-899C-1286F26B04E9}" type="pres">
      <dgm:prSet presAssocID="{F2CAC8D0-BCE2-4E2D-B6AC-B26423D1ED1A}" presName="sibTrans" presStyleCnt="0"/>
      <dgm:spPr/>
    </dgm:pt>
    <dgm:pt modelId="{4BFC1520-104B-4AA8-A757-F2E16D62D271}" type="pres">
      <dgm:prSet presAssocID="{BFB595C9-77C9-42DD-B0FD-7FD381D9B0EA}" presName="compNode" presStyleCnt="0"/>
      <dgm:spPr/>
    </dgm:pt>
    <dgm:pt modelId="{EE2241AC-6806-40CA-9D52-E287A0A16749}" type="pres">
      <dgm:prSet presAssocID="{BFB595C9-77C9-42DD-B0FD-7FD381D9B0EA}" presName="bgRect" presStyleLbl="bgShp" presStyleIdx="3" presStyleCnt="4"/>
      <dgm:spPr>
        <a:solidFill>
          <a:schemeClr val="bg1"/>
        </a:solidFill>
      </dgm:spPr>
    </dgm:pt>
    <dgm:pt modelId="{8E8F7F10-457B-4399-AF40-C87DF2EF3FD9}" type="pres">
      <dgm:prSet presAssocID="{BFB595C9-77C9-42DD-B0FD-7FD381D9B0EA}" presName="iconRect" presStyleLbl="node1" presStyleIdx="3" presStyleCnt="4"/>
      <dgm:spPr/>
    </dgm:pt>
    <dgm:pt modelId="{B234EB40-B350-4C2E-B59B-855FEAFC5635}" type="pres">
      <dgm:prSet presAssocID="{BFB595C9-77C9-42DD-B0FD-7FD381D9B0EA}" presName="spaceRect" presStyleCnt="0"/>
      <dgm:spPr/>
    </dgm:pt>
    <dgm:pt modelId="{E553D0C1-BA37-4187-B3EF-28DBDF27FFC8}" type="pres">
      <dgm:prSet presAssocID="{BFB595C9-77C9-42DD-B0FD-7FD381D9B0EA}" presName="parTx" presStyleLbl="revTx" presStyleIdx="3" presStyleCnt="4">
        <dgm:presLayoutVars>
          <dgm:chMax val="0"/>
          <dgm:chPref val="0"/>
        </dgm:presLayoutVars>
      </dgm:prSet>
      <dgm:spPr/>
    </dgm:pt>
  </dgm:ptLst>
  <dgm:cxnLst>
    <dgm:cxn modelId="{F2A7A404-140A-4177-AEFF-78B3F1FD9598}" srcId="{2B5E63EB-B58D-4ED8-A90F-D07F4432CB26}" destId="{EFA8B5DA-ABC4-4527-AA4E-4B38848B1095}" srcOrd="0" destOrd="0" parTransId="{51DB8EF5-CE5D-469B-B538-F214D96B94D2}" sibTransId="{98859681-3384-4600-8271-8B8328EDFB20}"/>
    <dgm:cxn modelId="{3033D81C-F423-408C-A6A1-DF4FE6D03D18}" type="presOf" srcId="{F15FA691-8338-42EF-A9CC-CA3CC7CA5A3B}" destId="{1881ABB1-E1D2-47CD-9B70-51D95A2D531A}" srcOrd="0" destOrd="0" presId="urn:microsoft.com/office/officeart/2018/2/layout/IconVerticalSolidList"/>
    <dgm:cxn modelId="{FD0A1D76-DFC2-4519-8DFD-39605432DEB3}" srcId="{2B5E63EB-B58D-4ED8-A90F-D07F4432CB26}" destId="{F15FA691-8338-42EF-A9CC-CA3CC7CA5A3B}" srcOrd="1" destOrd="0" parTransId="{BDD96450-4AA9-4391-A37C-109F2EA0A28E}" sibTransId="{05BBC343-A3F4-49D7-A64E-97871CBC97D2}"/>
    <dgm:cxn modelId="{98C64E92-7C0E-42ED-8971-09AF16ECD1E9}" type="presOf" srcId="{BFB595C9-77C9-42DD-B0FD-7FD381D9B0EA}" destId="{E553D0C1-BA37-4187-B3EF-28DBDF27FFC8}" srcOrd="0" destOrd="0" presId="urn:microsoft.com/office/officeart/2018/2/layout/IconVerticalSolidList"/>
    <dgm:cxn modelId="{F132D29F-F835-422B-B495-7E0AFA98729B}" srcId="{2B5E63EB-B58D-4ED8-A90F-D07F4432CB26}" destId="{BFB595C9-77C9-42DD-B0FD-7FD381D9B0EA}" srcOrd="3" destOrd="0" parTransId="{ABDDCC97-86F9-4040-A4EA-89741636574E}" sibTransId="{77BC447D-7857-49AD-B780-DF5DB76F44B7}"/>
    <dgm:cxn modelId="{C52510B0-3DC2-4FE4-A70B-832329E4688F}" type="presOf" srcId="{2B5E63EB-B58D-4ED8-A90F-D07F4432CB26}" destId="{590D3D53-3682-4349-8997-276A2C518BEF}" srcOrd="0" destOrd="0" presId="urn:microsoft.com/office/officeart/2018/2/layout/IconVerticalSolidList"/>
    <dgm:cxn modelId="{E6734BC4-9ECD-48C0-A899-51CA4406A01F}" srcId="{2B5E63EB-B58D-4ED8-A90F-D07F4432CB26}" destId="{E1AC497F-6C2C-47E9-AE7F-852C73A27EDD}" srcOrd="2" destOrd="0" parTransId="{95842E47-F8F4-44D8-A0BB-5EF8753F8F9B}" sibTransId="{F2CAC8D0-BCE2-4E2D-B6AC-B26423D1ED1A}"/>
    <dgm:cxn modelId="{909F75DF-8090-4BEE-99DD-F8484DC9CC19}" type="presOf" srcId="{E1AC497F-6C2C-47E9-AE7F-852C73A27EDD}" destId="{F91569C9-8454-4F0D-9231-4CD2FAFC3570}" srcOrd="0" destOrd="0" presId="urn:microsoft.com/office/officeart/2018/2/layout/IconVerticalSolidList"/>
    <dgm:cxn modelId="{D95510FA-3EA9-4B6F-A520-C5F9CCE3735F}" type="presOf" srcId="{EFA8B5DA-ABC4-4527-AA4E-4B38848B1095}" destId="{ED35E47D-4D25-47C4-B51A-97BBC918C5DF}" srcOrd="0" destOrd="0" presId="urn:microsoft.com/office/officeart/2018/2/layout/IconVerticalSolidList"/>
    <dgm:cxn modelId="{4682F2CF-0037-41E7-ADF0-342721124C3B}" type="presParOf" srcId="{590D3D53-3682-4349-8997-276A2C518BEF}" destId="{161DAB05-70FB-4581-9307-411F937E372E}" srcOrd="0" destOrd="0" presId="urn:microsoft.com/office/officeart/2018/2/layout/IconVerticalSolidList"/>
    <dgm:cxn modelId="{126AC626-D529-4FAC-8398-5D621FDFC535}" type="presParOf" srcId="{161DAB05-70FB-4581-9307-411F937E372E}" destId="{578E1483-2E89-4869-9861-EE766962C7D9}" srcOrd="0" destOrd="0" presId="urn:microsoft.com/office/officeart/2018/2/layout/IconVerticalSolidList"/>
    <dgm:cxn modelId="{5E05D477-006F-4FE8-8738-320A65114709}" type="presParOf" srcId="{161DAB05-70FB-4581-9307-411F937E372E}" destId="{C89F340E-BEB0-4BFB-AE21-629164337A8F}" srcOrd="1" destOrd="0" presId="urn:microsoft.com/office/officeart/2018/2/layout/IconVerticalSolidList"/>
    <dgm:cxn modelId="{AE85B991-35CD-43B1-A0DA-37CB96BF289D}" type="presParOf" srcId="{161DAB05-70FB-4581-9307-411F937E372E}" destId="{6E50C073-45AB-44B1-9BCE-DD8B1F59118C}" srcOrd="2" destOrd="0" presId="urn:microsoft.com/office/officeart/2018/2/layout/IconVerticalSolidList"/>
    <dgm:cxn modelId="{EF052D4F-0A48-4B54-8A3D-7DAC16EBB288}" type="presParOf" srcId="{161DAB05-70FB-4581-9307-411F937E372E}" destId="{ED35E47D-4D25-47C4-B51A-97BBC918C5DF}" srcOrd="3" destOrd="0" presId="urn:microsoft.com/office/officeart/2018/2/layout/IconVerticalSolidList"/>
    <dgm:cxn modelId="{BBBE4CA2-C136-410E-8457-0D984F335D24}" type="presParOf" srcId="{590D3D53-3682-4349-8997-276A2C518BEF}" destId="{2BDBCA52-D105-41FA-84AE-BE1864138F1F}" srcOrd="1" destOrd="0" presId="urn:microsoft.com/office/officeart/2018/2/layout/IconVerticalSolidList"/>
    <dgm:cxn modelId="{DE093EAD-10F0-441E-B978-131AFC5D2872}" type="presParOf" srcId="{590D3D53-3682-4349-8997-276A2C518BEF}" destId="{A9212B01-B5EA-41DB-8819-2EC3A33F6A00}" srcOrd="2" destOrd="0" presId="urn:microsoft.com/office/officeart/2018/2/layout/IconVerticalSolidList"/>
    <dgm:cxn modelId="{300E1292-519F-4BF7-B64C-187C0C067510}" type="presParOf" srcId="{A9212B01-B5EA-41DB-8819-2EC3A33F6A00}" destId="{58093171-9D0B-469D-BC1B-C433DE30504F}" srcOrd="0" destOrd="0" presId="urn:microsoft.com/office/officeart/2018/2/layout/IconVerticalSolidList"/>
    <dgm:cxn modelId="{BCAB1833-CDD2-4F97-93E1-05A71772B466}" type="presParOf" srcId="{A9212B01-B5EA-41DB-8819-2EC3A33F6A00}" destId="{2F92089D-2E22-4519-BEE5-35C740FBB5E8}" srcOrd="1" destOrd="0" presId="urn:microsoft.com/office/officeart/2018/2/layout/IconVerticalSolidList"/>
    <dgm:cxn modelId="{0915656B-3EED-4B19-9B40-D3AFE4A3345E}" type="presParOf" srcId="{A9212B01-B5EA-41DB-8819-2EC3A33F6A00}" destId="{7F7B32BA-3F72-49A6-AABE-ED3E92FC55FF}" srcOrd="2" destOrd="0" presId="urn:microsoft.com/office/officeart/2018/2/layout/IconVerticalSolidList"/>
    <dgm:cxn modelId="{55E875FB-603C-4CDB-B6DB-C6ED359D3FED}" type="presParOf" srcId="{A9212B01-B5EA-41DB-8819-2EC3A33F6A00}" destId="{1881ABB1-E1D2-47CD-9B70-51D95A2D531A}" srcOrd="3" destOrd="0" presId="urn:microsoft.com/office/officeart/2018/2/layout/IconVerticalSolidList"/>
    <dgm:cxn modelId="{0FDFC27A-BAE6-4CF8-ABA8-84913CFB1200}" type="presParOf" srcId="{590D3D53-3682-4349-8997-276A2C518BEF}" destId="{430E14BE-3D69-4948-999B-D5101731CF78}" srcOrd="3" destOrd="0" presId="urn:microsoft.com/office/officeart/2018/2/layout/IconVerticalSolidList"/>
    <dgm:cxn modelId="{5A63B13D-C80D-401C-957E-0745B6CFB115}" type="presParOf" srcId="{590D3D53-3682-4349-8997-276A2C518BEF}" destId="{6DA621B0-A527-43D7-989C-39B620933CE7}" srcOrd="4" destOrd="0" presId="urn:microsoft.com/office/officeart/2018/2/layout/IconVerticalSolidList"/>
    <dgm:cxn modelId="{1A5DB58E-811F-4287-A08C-8D12F643720F}" type="presParOf" srcId="{6DA621B0-A527-43D7-989C-39B620933CE7}" destId="{6BF83A01-6A13-4088-B3C2-6B453D3E0F4E}" srcOrd="0" destOrd="0" presId="urn:microsoft.com/office/officeart/2018/2/layout/IconVerticalSolidList"/>
    <dgm:cxn modelId="{FB375D97-F8DD-45DE-8062-163C127201A8}" type="presParOf" srcId="{6DA621B0-A527-43D7-989C-39B620933CE7}" destId="{AADD5224-7AE4-45F8-872C-5B47E7631C43}" srcOrd="1" destOrd="0" presId="urn:microsoft.com/office/officeart/2018/2/layout/IconVerticalSolidList"/>
    <dgm:cxn modelId="{C5B595AA-AF02-4AC0-9463-8A41E61AB5C1}" type="presParOf" srcId="{6DA621B0-A527-43D7-989C-39B620933CE7}" destId="{9F998493-74D9-4DB5-87C9-90D320BBFE45}" srcOrd="2" destOrd="0" presId="urn:microsoft.com/office/officeart/2018/2/layout/IconVerticalSolidList"/>
    <dgm:cxn modelId="{E224D39D-E49D-468C-8D9E-4F2A05E68362}" type="presParOf" srcId="{6DA621B0-A527-43D7-989C-39B620933CE7}" destId="{F91569C9-8454-4F0D-9231-4CD2FAFC3570}" srcOrd="3" destOrd="0" presId="urn:microsoft.com/office/officeart/2018/2/layout/IconVerticalSolidList"/>
    <dgm:cxn modelId="{1A0DF1F1-FA80-4E9A-90A2-A02DD1CC2AFE}" type="presParOf" srcId="{590D3D53-3682-4349-8997-276A2C518BEF}" destId="{E58B71E4-EC14-4F92-899C-1286F26B04E9}" srcOrd="5" destOrd="0" presId="urn:microsoft.com/office/officeart/2018/2/layout/IconVerticalSolidList"/>
    <dgm:cxn modelId="{04C3A350-BB74-4AAB-8DE1-FC69E2F72A34}" type="presParOf" srcId="{590D3D53-3682-4349-8997-276A2C518BEF}" destId="{4BFC1520-104B-4AA8-A757-F2E16D62D271}" srcOrd="6" destOrd="0" presId="urn:microsoft.com/office/officeart/2018/2/layout/IconVerticalSolidList"/>
    <dgm:cxn modelId="{A4C266DC-1BD5-4485-A212-00791A3798BB}" type="presParOf" srcId="{4BFC1520-104B-4AA8-A757-F2E16D62D271}" destId="{EE2241AC-6806-40CA-9D52-E287A0A16749}" srcOrd="0" destOrd="0" presId="urn:microsoft.com/office/officeart/2018/2/layout/IconVerticalSolidList"/>
    <dgm:cxn modelId="{90DA51D6-2CFE-42A8-84B6-84D2C50FBE53}" type="presParOf" srcId="{4BFC1520-104B-4AA8-A757-F2E16D62D271}" destId="{8E8F7F10-457B-4399-AF40-C87DF2EF3FD9}" srcOrd="1" destOrd="0" presId="urn:microsoft.com/office/officeart/2018/2/layout/IconVerticalSolidList"/>
    <dgm:cxn modelId="{8226AC9A-8B12-466B-8A8B-9F6DF843C0C1}" type="presParOf" srcId="{4BFC1520-104B-4AA8-A757-F2E16D62D271}" destId="{B234EB40-B350-4C2E-B59B-855FEAFC5635}" srcOrd="2" destOrd="0" presId="urn:microsoft.com/office/officeart/2018/2/layout/IconVerticalSolidList"/>
    <dgm:cxn modelId="{BF737FF2-048A-4E6A-8349-20C2E345EE7C}" type="presParOf" srcId="{4BFC1520-104B-4AA8-A757-F2E16D62D271}" destId="{E553D0C1-BA37-4187-B3EF-28DBDF27FF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0BF1F-238E-442A-8EA4-12F81FE14F5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22EA4D0F-0F2F-40C7-AF50-7D358038C928}">
      <dgm:prSet phldrT="[Text]"/>
      <dgm:spPr>
        <a:solidFill>
          <a:schemeClr val="accent6"/>
        </a:solidFill>
      </dgm:spPr>
      <dgm:t>
        <a:bodyPr/>
        <a:lstStyle/>
        <a:p>
          <a:r>
            <a:rPr lang="en-GB" dirty="0"/>
            <a:t>Individual Factors</a:t>
          </a:r>
        </a:p>
        <a:p>
          <a:r>
            <a:rPr lang="en-GB" dirty="0"/>
            <a:t>(Optimism)</a:t>
          </a:r>
        </a:p>
      </dgm:t>
    </dgm:pt>
    <dgm:pt modelId="{685378C8-DF32-42E1-933C-9775EEFCE0F0}" type="parTrans" cxnId="{573303B3-C7E6-4B94-B77E-E7D9C7574A73}">
      <dgm:prSet/>
      <dgm:spPr/>
      <dgm:t>
        <a:bodyPr/>
        <a:lstStyle/>
        <a:p>
          <a:endParaRPr lang="en-GB"/>
        </a:p>
      </dgm:t>
    </dgm:pt>
    <dgm:pt modelId="{37F6B805-18AD-4D51-A4E2-8A6CF8173ECD}" type="sibTrans" cxnId="{573303B3-C7E6-4B94-B77E-E7D9C7574A73}">
      <dgm:prSet/>
      <dgm:spPr/>
      <dgm:t>
        <a:bodyPr/>
        <a:lstStyle/>
        <a:p>
          <a:endParaRPr lang="en-GB"/>
        </a:p>
      </dgm:t>
    </dgm:pt>
    <dgm:pt modelId="{C4CE1FBC-B225-48B1-B6AA-F23446B5DDDA}">
      <dgm:prSet phldrT="[Text]"/>
      <dgm:spPr>
        <a:solidFill>
          <a:schemeClr val="accent2"/>
        </a:solidFill>
      </dgm:spPr>
      <dgm:t>
        <a:bodyPr/>
        <a:lstStyle/>
        <a:p>
          <a:r>
            <a:rPr lang="en-GB" dirty="0"/>
            <a:t>School Factors (Workload Practices)</a:t>
          </a:r>
        </a:p>
      </dgm:t>
    </dgm:pt>
    <dgm:pt modelId="{1DECC02B-44BE-4885-88F5-195B6847DD39}" type="parTrans" cxnId="{D0992D22-1125-479E-AA45-B9175A4A03FF}">
      <dgm:prSet/>
      <dgm:spPr/>
      <dgm:t>
        <a:bodyPr/>
        <a:lstStyle/>
        <a:p>
          <a:endParaRPr lang="en-GB"/>
        </a:p>
      </dgm:t>
    </dgm:pt>
    <dgm:pt modelId="{21408120-6A89-4795-B2C9-99322BF75CA3}" type="sibTrans" cxnId="{D0992D22-1125-479E-AA45-B9175A4A03FF}">
      <dgm:prSet/>
      <dgm:spPr/>
      <dgm:t>
        <a:bodyPr/>
        <a:lstStyle/>
        <a:p>
          <a:endParaRPr lang="en-GB"/>
        </a:p>
      </dgm:t>
    </dgm:pt>
    <dgm:pt modelId="{E02985B6-C7F9-4A4D-885F-53946698DCF2}">
      <dgm:prSet phldrT="[Text]"/>
      <dgm:spPr/>
      <dgm:t>
        <a:bodyPr/>
        <a:lstStyle/>
        <a:p>
          <a:r>
            <a:rPr lang="en-GB" dirty="0"/>
            <a:t>Exo-systemic factors (Educational Policies)</a:t>
          </a:r>
        </a:p>
      </dgm:t>
    </dgm:pt>
    <dgm:pt modelId="{11C3D62C-10F4-4362-9065-A7B64F47207C}" type="parTrans" cxnId="{6D49337A-DA2F-4B60-85CE-458D50AA33ED}">
      <dgm:prSet/>
      <dgm:spPr/>
      <dgm:t>
        <a:bodyPr/>
        <a:lstStyle/>
        <a:p>
          <a:endParaRPr lang="en-GB"/>
        </a:p>
      </dgm:t>
    </dgm:pt>
    <dgm:pt modelId="{C79DA13A-70F6-4C74-9B65-6A2ECC78E255}" type="sibTrans" cxnId="{6D49337A-DA2F-4B60-85CE-458D50AA33ED}">
      <dgm:prSet/>
      <dgm:spPr/>
      <dgm:t>
        <a:bodyPr/>
        <a:lstStyle/>
        <a:p>
          <a:endParaRPr lang="en-GB"/>
        </a:p>
      </dgm:t>
    </dgm:pt>
    <dgm:pt modelId="{390727A6-CA35-490A-91A2-8D287C8902B4}">
      <dgm:prSet phldrT="[Text]"/>
      <dgm:spPr/>
      <dgm:t>
        <a:bodyPr/>
        <a:lstStyle/>
        <a:p>
          <a:endParaRPr lang="en-GB"/>
        </a:p>
      </dgm:t>
    </dgm:pt>
    <dgm:pt modelId="{64A9807E-1468-4EFB-BD5A-646540D8CD02}" type="parTrans" cxnId="{67F36C31-921B-43A7-9EF3-CE31326962C2}">
      <dgm:prSet/>
      <dgm:spPr/>
      <dgm:t>
        <a:bodyPr/>
        <a:lstStyle/>
        <a:p>
          <a:endParaRPr lang="en-GB"/>
        </a:p>
      </dgm:t>
    </dgm:pt>
    <dgm:pt modelId="{370A14F9-95D7-4071-AE9C-145424FC49DD}" type="sibTrans" cxnId="{67F36C31-921B-43A7-9EF3-CE31326962C2}">
      <dgm:prSet/>
      <dgm:spPr/>
      <dgm:t>
        <a:bodyPr/>
        <a:lstStyle/>
        <a:p>
          <a:endParaRPr lang="en-GB"/>
        </a:p>
      </dgm:t>
    </dgm:pt>
    <dgm:pt modelId="{F76B8D3B-59D6-4234-BDC0-F60251F2EEC1}">
      <dgm:prSet/>
      <dgm:spPr/>
      <dgm:t>
        <a:bodyPr/>
        <a:lstStyle/>
        <a:p>
          <a:endParaRPr lang="en-US"/>
        </a:p>
      </dgm:t>
    </dgm:pt>
    <dgm:pt modelId="{17F82A04-3BDA-4B4B-A737-97C3C106F840}" type="parTrans" cxnId="{B3CF5C62-92A9-4FF0-9352-ACC083CDDD75}">
      <dgm:prSet/>
      <dgm:spPr/>
      <dgm:t>
        <a:bodyPr/>
        <a:lstStyle/>
        <a:p>
          <a:endParaRPr lang="en-GB"/>
        </a:p>
      </dgm:t>
    </dgm:pt>
    <dgm:pt modelId="{7F5A4B73-42C0-454D-BE96-2609CB1C799A}" type="sibTrans" cxnId="{B3CF5C62-92A9-4FF0-9352-ACC083CDDD75}">
      <dgm:prSet/>
      <dgm:spPr/>
      <dgm:t>
        <a:bodyPr/>
        <a:lstStyle/>
        <a:p>
          <a:endParaRPr lang="en-GB"/>
        </a:p>
      </dgm:t>
    </dgm:pt>
    <dgm:pt modelId="{BB39B057-39D9-40A8-83D5-E71B4ED3A7FD}">
      <dgm:prSet/>
      <dgm:spPr/>
      <dgm:t>
        <a:bodyPr/>
        <a:lstStyle/>
        <a:p>
          <a:endParaRPr lang="en-US"/>
        </a:p>
      </dgm:t>
    </dgm:pt>
    <dgm:pt modelId="{0068F813-DFA8-4FBA-8494-8AEDAD97695D}" type="parTrans" cxnId="{2D32C3BF-E822-453E-B23D-6C1460FC04AB}">
      <dgm:prSet/>
      <dgm:spPr/>
      <dgm:t>
        <a:bodyPr/>
        <a:lstStyle/>
        <a:p>
          <a:endParaRPr lang="en-GB"/>
        </a:p>
      </dgm:t>
    </dgm:pt>
    <dgm:pt modelId="{26EAA152-968A-4C35-A2B9-7C3BF9BBDEAB}" type="sibTrans" cxnId="{2D32C3BF-E822-453E-B23D-6C1460FC04AB}">
      <dgm:prSet/>
      <dgm:spPr/>
      <dgm:t>
        <a:bodyPr/>
        <a:lstStyle/>
        <a:p>
          <a:endParaRPr lang="en-GB"/>
        </a:p>
      </dgm:t>
    </dgm:pt>
    <dgm:pt modelId="{8EBED555-58CB-40E4-83A1-0245951EAA9B}" type="pres">
      <dgm:prSet presAssocID="{D2D0BF1F-238E-442A-8EA4-12F81FE14F5E}" presName="Name0" presStyleCnt="0">
        <dgm:presLayoutVars>
          <dgm:chMax val="4"/>
          <dgm:resizeHandles val="exact"/>
        </dgm:presLayoutVars>
      </dgm:prSet>
      <dgm:spPr/>
    </dgm:pt>
    <dgm:pt modelId="{31015C2D-CDF3-417E-8F79-3548F727B0FB}" type="pres">
      <dgm:prSet presAssocID="{D2D0BF1F-238E-442A-8EA4-12F81FE14F5E}" presName="ellipse" presStyleLbl="trBgShp" presStyleIdx="0" presStyleCnt="1"/>
      <dgm:spPr/>
    </dgm:pt>
    <dgm:pt modelId="{6590DCE2-B9E2-4446-A947-4DDA31763E1B}" type="pres">
      <dgm:prSet presAssocID="{D2D0BF1F-238E-442A-8EA4-12F81FE14F5E}" presName="arrow1" presStyleLbl="fgShp" presStyleIdx="0" presStyleCnt="1"/>
      <dgm:spPr/>
    </dgm:pt>
    <dgm:pt modelId="{DA25E2BE-AD67-4E07-8A67-6ADEE9E32FA3}" type="pres">
      <dgm:prSet presAssocID="{D2D0BF1F-238E-442A-8EA4-12F81FE14F5E}" presName="rectangle" presStyleLbl="revTx" presStyleIdx="0" presStyleCnt="1">
        <dgm:presLayoutVars>
          <dgm:bulletEnabled val="1"/>
        </dgm:presLayoutVars>
      </dgm:prSet>
      <dgm:spPr/>
    </dgm:pt>
    <dgm:pt modelId="{C7A228AC-0E92-46AC-BFD1-5DB77AF982D2}" type="pres">
      <dgm:prSet presAssocID="{C4CE1FBC-B225-48B1-B6AA-F23446B5DDDA}" presName="item1" presStyleLbl="node1" presStyleIdx="0" presStyleCnt="3">
        <dgm:presLayoutVars>
          <dgm:bulletEnabled val="1"/>
        </dgm:presLayoutVars>
      </dgm:prSet>
      <dgm:spPr/>
    </dgm:pt>
    <dgm:pt modelId="{B992881A-CEAF-48E6-A9E7-599943481DE9}" type="pres">
      <dgm:prSet presAssocID="{E02985B6-C7F9-4A4D-885F-53946698DCF2}" presName="item2" presStyleLbl="node1" presStyleIdx="1" presStyleCnt="3" custLinFactNeighborX="650" custLinFactNeighborY="-9746">
        <dgm:presLayoutVars>
          <dgm:bulletEnabled val="1"/>
        </dgm:presLayoutVars>
      </dgm:prSet>
      <dgm:spPr/>
    </dgm:pt>
    <dgm:pt modelId="{6F6C982F-E007-4067-9B73-3E66AFEC574B}" type="pres">
      <dgm:prSet presAssocID="{390727A6-CA35-490A-91A2-8D287C8902B4}" presName="item3" presStyleLbl="node1" presStyleIdx="2" presStyleCnt="3" custLinFactNeighborX="-3932">
        <dgm:presLayoutVars>
          <dgm:bulletEnabled val="1"/>
        </dgm:presLayoutVars>
      </dgm:prSet>
      <dgm:spPr/>
    </dgm:pt>
    <dgm:pt modelId="{2E440C64-D9F3-4034-A454-01490FB0DCDD}" type="pres">
      <dgm:prSet presAssocID="{D2D0BF1F-238E-442A-8EA4-12F81FE14F5E}" presName="funnel" presStyleLbl="trAlignAcc1" presStyleIdx="0" presStyleCnt="1" custLinFactNeighborX="-1264" custLinFactNeighborY="2822"/>
      <dgm:spPr/>
    </dgm:pt>
  </dgm:ptLst>
  <dgm:cxnLst>
    <dgm:cxn modelId="{4BD74710-F8CC-42D2-BAA4-5AA3F83E2FA2}" type="presOf" srcId="{22EA4D0F-0F2F-40C7-AF50-7D358038C928}" destId="{6F6C982F-E007-4067-9B73-3E66AFEC574B}" srcOrd="0" destOrd="0" presId="urn:microsoft.com/office/officeart/2005/8/layout/funnel1"/>
    <dgm:cxn modelId="{29530E1C-15A8-4770-900E-EDB8F7281444}" type="presOf" srcId="{390727A6-CA35-490A-91A2-8D287C8902B4}" destId="{DA25E2BE-AD67-4E07-8A67-6ADEE9E32FA3}" srcOrd="0" destOrd="0" presId="urn:microsoft.com/office/officeart/2005/8/layout/funnel1"/>
    <dgm:cxn modelId="{D0992D22-1125-479E-AA45-B9175A4A03FF}" srcId="{D2D0BF1F-238E-442A-8EA4-12F81FE14F5E}" destId="{C4CE1FBC-B225-48B1-B6AA-F23446B5DDDA}" srcOrd="1" destOrd="0" parTransId="{1DECC02B-44BE-4885-88F5-195B6847DD39}" sibTransId="{21408120-6A89-4795-B2C9-99322BF75CA3}"/>
    <dgm:cxn modelId="{67F36C31-921B-43A7-9EF3-CE31326962C2}" srcId="{D2D0BF1F-238E-442A-8EA4-12F81FE14F5E}" destId="{390727A6-CA35-490A-91A2-8D287C8902B4}" srcOrd="3" destOrd="0" parTransId="{64A9807E-1468-4EFB-BD5A-646540D8CD02}" sibTransId="{370A14F9-95D7-4071-AE9C-145424FC49DD}"/>
    <dgm:cxn modelId="{B3CF5C62-92A9-4FF0-9352-ACC083CDDD75}" srcId="{D2D0BF1F-238E-442A-8EA4-12F81FE14F5E}" destId="{F76B8D3B-59D6-4234-BDC0-F60251F2EEC1}" srcOrd="4" destOrd="0" parTransId="{17F82A04-3BDA-4B4B-A737-97C3C106F840}" sibTransId="{7F5A4B73-42C0-454D-BE96-2609CB1C799A}"/>
    <dgm:cxn modelId="{6D49337A-DA2F-4B60-85CE-458D50AA33ED}" srcId="{D2D0BF1F-238E-442A-8EA4-12F81FE14F5E}" destId="{E02985B6-C7F9-4A4D-885F-53946698DCF2}" srcOrd="2" destOrd="0" parTransId="{11C3D62C-10F4-4362-9065-A7B64F47207C}" sibTransId="{C79DA13A-70F6-4C74-9B65-6A2ECC78E255}"/>
    <dgm:cxn modelId="{44BD26A0-D18C-4BEC-9224-612C913C6D9D}" type="presOf" srcId="{D2D0BF1F-238E-442A-8EA4-12F81FE14F5E}" destId="{8EBED555-58CB-40E4-83A1-0245951EAA9B}" srcOrd="0" destOrd="0" presId="urn:microsoft.com/office/officeart/2005/8/layout/funnel1"/>
    <dgm:cxn modelId="{573303B3-C7E6-4B94-B77E-E7D9C7574A73}" srcId="{D2D0BF1F-238E-442A-8EA4-12F81FE14F5E}" destId="{22EA4D0F-0F2F-40C7-AF50-7D358038C928}" srcOrd="0" destOrd="0" parTransId="{685378C8-DF32-42E1-933C-9775EEFCE0F0}" sibTransId="{37F6B805-18AD-4D51-A4E2-8A6CF8173ECD}"/>
    <dgm:cxn modelId="{2D32C3BF-E822-453E-B23D-6C1460FC04AB}" srcId="{D2D0BF1F-238E-442A-8EA4-12F81FE14F5E}" destId="{BB39B057-39D9-40A8-83D5-E71B4ED3A7FD}" srcOrd="5" destOrd="0" parTransId="{0068F813-DFA8-4FBA-8494-8AEDAD97695D}" sibTransId="{26EAA152-968A-4C35-A2B9-7C3BF9BBDEAB}"/>
    <dgm:cxn modelId="{6D7A21C6-36DA-4EA3-A969-C4DDC89F0AB7}" type="presOf" srcId="{E02985B6-C7F9-4A4D-885F-53946698DCF2}" destId="{C7A228AC-0E92-46AC-BFD1-5DB77AF982D2}" srcOrd="0" destOrd="0" presId="urn:microsoft.com/office/officeart/2005/8/layout/funnel1"/>
    <dgm:cxn modelId="{E882D3E8-FA93-49FA-82AC-45C83B5BC95D}" type="presOf" srcId="{C4CE1FBC-B225-48B1-B6AA-F23446B5DDDA}" destId="{B992881A-CEAF-48E6-A9E7-599943481DE9}" srcOrd="0" destOrd="0" presId="urn:microsoft.com/office/officeart/2005/8/layout/funnel1"/>
    <dgm:cxn modelId="{DEDDA3B0-9C12-44B6-B5F5-F10AFB134B05}" type="presParOf" srcId="{8EBED555-58CB-40E4-83A1-0245951EAA9B}" destId="{31015C2D-CDF3-417E-8F79-3548F727B0FB}" srcOrd="0" destOrd="0" presId="urn:microsoft.com/office/officeart/2005/8/layout/funnel1"/>
    <dgm:cxn modelId="{97B04B26-EB7D-4E0F-BF91-DDD3A2A0EAE6}" type="presParOf" srcId="{8EBED555-58CB-40E4-83A1-0245951EAA9B}" destId="{6590DCE2-B9E2-4446-A947-4DDA31763E1B}" srcOrd="1" destOrd="0" presId="urn:microsoft.com/office/officeart/2005/8/layout/funnel1"/>
    <dgm:cxn modelId="{7FED5AA3-87E8-4CAA-B96A-CCC183AC9487}" type="presParOf" srcId="{8EBED555-58CB-40E4-83A1-0245951EAA9B}" destId="{DA25E2BE-AD67-4E07-8A67-6ADEE9E32FA3}" srcOrd="2" destOrd="0" presId="urn:microsoft.com/office/officeart/2005/8/layout/funnel1"/>
    <dgm:cxn modelId="{08921577-7AF5-4722-8E2A-535FFE683C8F}" type="presParOf" srcId="{8EBED555-58CB-40E4-83A1-0245951EAA9B}" destId="{C7A228AC-0E92-46AC-BFD1-5DB77AF982D2}" srcOrd="3" destOrd="0" presId="urn:microsoft.com/office/officeart/2005/8/layout/funnel1"/>
    <dgm:cxn modelId="{BFDC884F-381B-4B9D-B217-F3A302346D21}" type="presParOf" srcId="{8EBED555-58CB-40E4-83A1-0245951EAA9B}" destId="{B992881A-CEAF-48E6-A9E7-599943481DE9}" srcOrd="4" destOrd="0" presId="urn:microsoft.com/office/officeart/2005/8/layout/funnel1"/>
    <dgm:cxn modelId="{5F04DD58-3394-449A-BFF0-9D5698954892}" type="presParOf" srcId="{8EBED555-58CB-40E4-83A1-0245951EAA9B}" destId="{6F6C982F-E007-4067-9B73-3E66AFEC574B}" srcOrd="5" destOrd="0" presId="urn:microsoft.com/office/officeart/2005/8/layout/funnel1"/>
    <dgm:cxn modelId="{0E366194-D700-442E-8715-CE7B76F70DDF}" type="presParOf" srcId="{8EBED555-58CB-40E4-83A1-0245951EAA9B}" destId="{2E440C64-D9F3-4034-A454-01490FB0DCD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E1483-2E89-4869-9861-EE766962C7D9}">
      <dsp:nvSpPr>
        <dsp:cNvPr id="0" name=""/>
        <dsp:cNvSpPr/>
      </dsp:nvSpPr>
      <dsp:spPr>
        <a:xfrm>
          <a:off x="0" y="1709"/>
          <a:ext cx="6713552" cy="866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F340E-BEB0-4BFB-AE21-629164337A8F}">
      <dsp:nvSpPr>
        <dsp:cNvPr id="0" name=""/>
        <dsp:cNvSpPr/>
      </dsp:nvSpPr>
      <dsp:spPr>
        <a:xfrm>
          <a:off x="262108" y="196666"/>
          <a:ext cx="476560" cy="476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5E47D-4D25-47C4-B51A-97BBC918C5DF}">
      <dsp:nvSpPr>
        <dsp:cNvPr id="0" name=""/>
        <dsp:cNvSpPr/>
      </dsp:nvSpPr>
      <dsp:spPr>
        <a:xfrm>
          <a:off x="1000777" y="1709"/>
          <a:ext cx="5712774" cy="866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02" tIns="91702" rIns="91702" bIns="91702" numCol="1" spcCol="1270" anchor="ctr" anchorCtr="0">
          <a:noAutofit/>
        </a:bodyPr>
        <a:lstStyle/>
        <a:p>
          <a:pPr marL="0" lvl="0" indent="0" algn="l" defTabSz="977900" rtl="0">
            <a:lnSpc>
              <a:spcPct val="100000"/>
            </a:lnSpc>
            <a:spcBef>
              <a:spcPct val="0"/>
            </a:spcBef>
            <a:spcAft>
              <a:spcPct val="35000"/>
            </a:spcAft>
            <a:buNone/>
          </a:pPr>
          <a:r>
            <a:rPr lang="en-GB" sz="2200" b="1" kern="1200" dirty="0">
              <a:latin typeface="+mj-lt"/>
            </a:rPr>
            <a:t>78% of education staff are stressed</a:t>
          </a:r>
          <a:endParaRPr lang="en-US" sz="2200" b="1" kern="1200" dirty="0">
            <a:latin typeface="+mj-lt"/>
          </a:endParaRPr>
        </a:p>
      </dsp:txBody>
      <dsp:txXfrm>
        <a:off x="1000777" y="1709"/>
        <a:ext cx="5712774" cy="866474"/>
      </dsp:txXfrm>
    </dsp:sp>
    <dsp:sp modelId="{58093171-9D0B-469D-BC1B-C433DE30504F}">
      <dsp:nvSpPr>
        <dsp:cNvPr id="0" name=""/>
        <dsp:cNvSpPr/>
      </dsp:nvSpPr>
      <dsp:spPr>
        <a:xfrm>
          <a:off x="0" y="1084802"/>
          <a:ext cx="6713552" cy="866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2089D-2E22-4519-BEE5-35C740FBB5E8}">
      <dsp:nvSpPr>
        <dsp:cNvPr id="0" name=""/>
        <dsp:cNvSpPr/>
      </dsp:nvSpPr>
      <dsp:spPr>
        <a:xfrm>
          <a:off x="262108" y="1279759"/>
          <a:ext cx="476560" cy="476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1ABB1-E1D2-47CD-9B70-51D95A2D531A}">
      <dsp:nvSpPr>
        <dsp:cNvPr id="0" name=""/>
        <dsp:cNvSpPr/>
      </dsp:nvSpPr>
      <dsp:spPr>
        <a:xfrm>
          <a:off x="1000777" y="1084802"/>
          <a:ext cx="5712774" cy="866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02" tIns="91702" rIns="91702" bIns="91702" numCol="1" spcCol="1270" anchor="ctr" anchorCtr="0">
          <a:noAutofit/>
        </a:bodyPr>
        <a:lstStyle/>
        <a:p>
          <a:pPr marL="0" lvl="0" indent="0" algn="l" defTabSz="977900" rtl="0">
            <a:lnSpc>
              <a:spcPct val="100000"/>
            </a:lnSpc>
            <a:spcBef>
              <a:spcPct val="0"/>
            </a:spcBef>
            <a:spcAft>
              <a:spcPct val="35000"/>
            </a:spcAft>
            <a:buNone/>
          </a:pPr>
          <a:r>
            <a:rPr lang="en-GB" sz="2200" b="1" kern="1200" dirty="0">
              <a:latin typeface="Calibri Light" panose="020F0302020204030204"/>
            </a:rPr>
            <a:t>35</a:t>
          </a:r>
          <a:r>
            <a:rPr lang="en-GB" sz="2200" b="1" kern="1200" dirty="0"/>
            <a:t>% </a:t>
          </a:r>
          <a:r>
            <a:rPr lang="en-GB" sz="2200" b="1" kern="1200" dirty="0">
              <a:latin typeface="Calibri Light" panose="020F0302020204030204"/>
            </a:rPr>
            <a:t>reported burnout</a:t>
          </a:r>
          <a:r>
            <a:rPr lang="en-GB" sz="2200" b="1" kern="1200" dirty="0"/>
            <a:t> </a:t>
          </a:r>
          <a:endParaRPr lang="en-US" sz="2200" b="1" kern="1200" dirty="0"/>
        </a:p>
      </dsp:txBody>
      <dsp:txXfrm>
        <a:off x="1000777" y="1084802"/>
        <a:ext cx="5712774" cy="866474"/>
      </dsp:txXfrm>
    </dsp:sp>
    <dsp:sp modelId="{6BF83A01-6A13-4088-B3C2-6B453D3E0F4E}">
      <dsp:nvSpPr>
        <dsp:cNvPr id="0" name=""/>
        <dsp:cNvSpPr/>
      </dsp:nvSpPr>
      <dsp:spPr>
        <a:xfrm>
          <a:off x="0" y="2167895"/>
          <a:ext cx="6713552" cy="866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D5224-7AE4-45F8-872C-5B47E7631C43}">
      <dsp:nvSpPr>
        <dsp:cNvPr id="0" name=""/>
        <dsp:cNvSpPr/>
      </dsp:nvSpPr>
      <dsp:spPr>
        <a:xfrm>
          <a:off x="262108" y="2362851"/>
          <a:ext cx="476560" cy="476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569C9-8454-4F0D-9231-4CD2FAFC3570}">
      <dsp:nvSpPr>
        <dsp:cNvPr id="0" name=""/>
        <dsp:cNvSpPr/>
      </dsp:nvSpPr>
      <dsp:spPr>
        <a:xfrm>
          <a:off x="1000777" y="2167895"/>
          <a:ext cx="5712774" cy="866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02" tIns="91702" rIns="91702" bIns="91702" numCol="1" spcCol="1270" anchor="ctr" anchorCtr="0">
          <a:noAutofit/>
        </a:bodyPr>
        <a:lstStyle/>
        <a:p>
          <a:pPr marL="0" lvl="0" indent="0" algn="l" defTabSz="977900">
            <a:lnSpc>
              <a:spcPct val="100000"/>
            </a:lnSpc>
            <a:spcBef>
              <a:spcPct val="0"/>
            </a:spcBef>
            <a:spcAft>
              <a:spcPct val="35000"/>
            </a:spcAft>
            <a:buNone/>
          </a:pPr>
          <a:r>
            <a:rPr lang="en-GB" sz="2200" b="1" kern="1200" dirty="0">
              <a:latin typeface="+mj-lt"/>
            </a:rPr>
            <a:t>46% experience insomnia and trouble sleeping </a:t>
          </a:r>
          <a:endParaRPr lang="en-US" sz="2200" b="1" kern="1200" dirty="0">
            <a:latin typeface="+mj-lt"/>
          </a:endParaRPr>
        </a:p>
      </dsp:txBody>
      <dsp:txXfrm>
        <a:off x="1000777" y="2167895"/>
        <a:ext cx="5712774" cy="866474"/>
      </dsp:txXfrm>
    </dsp:sp>
    <dsp:sp modelId="{EE2241AC-6806-40CA-9D52-E287A0A16749}">
      <dsp:nvSpPr>
        <dsp:cNvPr id="0" name=""/>
        <dsp:cNvSpPr/>
      </dsp:nvSpPr>
      <dsp:spPr>
        <a:xfrm>
          <a:off x="0" y="3250988"/>
          <a:ext cx="6713552" cy="86647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8E8F7F10-457B-4399-AF40-C87DF2EF3FD9}">
      <dsp:nvSpPr>
        <dsp:cNvPr id="0" name=""/>
        <dsp:cNvSpPr/>
      </dsp:nvSpPr>
      <dsp:spPr>
        <a:xfrm>
          <a:off x="262108" y="3445944"/>
          <a:ext cx="476560" cy="476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3D0C1-BA37-4187-B3EF-28DBDF27FFC8}">
      <dsp:nvSpPr>
        <dsp:cNvPr id="0" name=""/>
        <dsp:cNvSpPr/>
      </dsp:nvSpPr>
      <dsp:spPr>
        <a:xfrm>
          <a:off x="1000777" y="3250988"/>
          <a:ext cx="5712774" cy="866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02" tIns="91702" rIns="91702" bIns="91702" numCol="1" spcCol="1270" anchor="ctr" anchorCtr="0">
          <a:noAutofit/>
        </a:bodyPr>
        <a:lstStyle/>
        <a:p>
          <a:pPr marL="0" lvl="0" indent="0" algn="l" defTabSz="977900">
            <a:lnSpc>
              <a:spcPct val="100000"/>
            </a:lnSpc>
            <a:spcBef>
              <a:spcPct val="0"/>
            </a:spcBef>
            <a:spcAft>
              <a:spcPct val="35000"/>
            </a:spcAft>
            <a:buNone/>
          </a:pPr>
          <a:r>
            <a:rPr lang="en-GB" sz="2200" kern="1200" dirty="0"/>
            <a:t>Is the answer to increase teacher resilience?</a:t>
          </a:r>
          <a:endParaRPr lang="en-US" sz="2200" kern="1200" dirty="0"/>
        </a:p>
      </dsp:txBody>
      <dsp:txXfrm>
        <a:off x="1000777" y="3250988"/>
        <a:ext cx="5712774" cy="866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15C2D-CDF3-417E-8F79-3548F727B0FB}">
      <dsp:nvSpPr>
        <dsp:cNvPr id="0" name=""/>
        <dsp:cNvSpPr/>
      </dsp:nvSpPr>
      <dsp:spPr>
        <a:xfrm>
          <a:off x="3498227" y="176773"/>
          <a:ext cx="3508266" cy="121837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0DCE2-B9E2-4446-A947-4DDA31763E1B}">
      <dsp:nvSpPr>
        <dsp:cNvPr id="0" name=""/>
        <dsp:cNvSpPr/>
      </dsp:nvSpPr>
      <dsp:spPr>
        <a:xfrm>
          <a:off x="4917851" y="3160159"/>
          <a:ext cx="679896" cy="43513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5E2BE-AD67-4E07-8A67-6ADEE9E32FA3}">
      <dsp:nvSpPr>
        <dsp:cNvPr id="0" name=""/>
        <dsp:cNvSpPr/>
      </dsp:nvSpPr>
      <dsp:spPr>
        <a:xfrm>
          <a:off x="3626048" y="3508266"/>
          <a:ext cx="3263503"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3626048" y="3508266"/>
        <a:ext cx="3263503" cy="815875"/>
      </dsp:txXfrm>
    </dsp:sp>
    <dsp:sp modelId="{C7A228AC-0E92-46AC-BFD1-5DB77AF982D2}">
      <dsp:nvSpPr>
        <dsp:cNvPr id="0" name=""/>
        <dsp:cNvSpPr/>
      </dsp:nvSpPr>
      <dsp:spPr>
        <a:xfrm>
          <a:off x="4773713" y="1489245"/>
          <a:ext cx="1223813" cy="1223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Exo-systemic factors (Educational Policies)</a:t>
          </a:r>
        </a:p>
      </dsp:txBody>
      <dsp:txXfrm>
        <a:off x="4952936" y="1668468"/>
        <a:ext cx="865367" cy="865367"/>
      </dsp:txXfrm>
    </dsp:sp>
    <dsp:sp modelId="{B992881A-CEAF-48E6-A9E7-599943481DE9}">
      <dsp:nvSpPr>
        <dsp:cNvPr id="0" name=""/>
        <dsp:cNvSpPr/>
      </dsp:nvSpPr>
      <dsp:spPr>
        <a:xfrm>
          <a:off x="3905961" y="451840"/>
          <a:ext cx="1223813" cy="122381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School Factors (Workload Practices)</a:t>
          </a:r>
        </a:p>
      </dsp:txBody>
      <dsp:txXfrm>
        <a:off x="4085184" y="631063"/>
        <a:ext cx="865367" cy="865367"/>
      </dsp:txXfrm>
    </dsp:sp>
    <dsp:sp modelId="{6F6C982F-E007-4067-9B73-3E66AFEC574B}">
      <dsp:nvSpPr>
        <dsp:cNvPr id="0" name=""/>
        <dsp:cNvSpPr/>
      </dsp:nvSpPr>
      <dsp:spPr>
        <a:xfrm>
          <a:off x="5100896" y="275222"/>
          <a:ext cx="1223813" cy="122381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Individual Factors</a:t>
          </a:r>
        </a:p>
        <a:p>
          <a:pPr marL="0" lvl="0" indent="0" algn="ctr" defTabSz="533400">
            <a:lnSpc>
              <a:spcPct val="90000"/>
            </a:lnSpc>
            <a:spcBef>
              <a:spcPct val="0"/>
            </a:spcBef>
            <a:spcAft>
              <a:spcPct val="35000"/>
            </a:spcAft>
            <a:buNone/>
          </a:pPr>
          <a:r>
            <a:rPr lang="en-GB" sz="1200" kern="1200" dirty="0"/>
            <a:t>(Optimism)</a:t>
          </a:r>
        </a:p>
      </dsp:txBody>
      <dsp:txXfrm>
        <a:off x="5280119" y="454445"/>
        <a:ext cx="865367" cy="865367"/>
      </dsp:txXfrm>
    </dsp:sp>
    <dsp:sp modelId="{2E440C64-D9F3-4034-A454-01490FB0DCDD}">
      <dsp:nvSpPr>
        <dsp:cNvPr id="0" name=""/>
        <dsp:cNvSpPr/>
      </dsp:nvSpPr>
      <dsp:spPr>
        <a:xfrm>
          <a:off x="3305963" y="113152"/>
          <a:ext cx="3807420" cy="304593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21365-A7DA-4AD9-826F-90FB265F48BC}" type="datetimeFigureOut">
              <a:rPr lang="en-GB" smtClean="0"/>
              <a:t>09/06/2025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338D1-2484-430C-8231-A0A62020A231}" type="slidenum">
              <a:rPr lang="en-GB" smtClean="0"/>
              <a:t>‹#›</a:t>
            </a:fld>
            <a:endParaRPr lang="en-GB"/>
          </a:p>
        </p:txBody>
      </p:sp>
    </p:spTree>
    <p:extLst>
      <p:ext uri="{BB962C8B-B14F-4D97-AF65-F5344CB8AC3E}">
        <p14:creationId xmlns:p14="http://schemas.microsoft.com/office/powerpoint/2010/main" val="109231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5C1D1-90A1-4753-83EA-DE358F84D0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71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338D1-2484-430C-8231-A0A62020A231}" type="slidenum">
              <a:rPr lang="en-GB" smtClean="0"/>
              <a:t>13</a:t>
            </a:fld>
            <a:endParaRPr lang="en-GB"/>
          </a:p>
        </p:txBody>
      </p:sp>
    </p:spTree>
    <p:extLst>
      <p:ext uri="{BB962C8B-B14F-4D97-AF65-F5344CB8AC3E}">
        <p14:creationId xmlns:p14="http://schemas.microsoft.com/office/powerpoint/2010/main" val="161795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15</a:t>
            </a:fld>
            <a:endParaRPr lang="en-GB"/>
          </a:p>
        </p:txBody>
      </p:sp>
    </p:spTree>
    <p:extLst>
      <p:ext uri="{BB962C8B-B14F-4D97-AF65-F5344CB8AC3E}">
        <p14:creationId xmlns:p14="http://schemas.microsoft.com/office/powerpoint/2010/main" val="71264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16</a:t>
            </a:fld>
            <a:endParaRPr lang="en-GB"/>
          </a:p>
        </p:txBody>
      </p:sp>
    </p:spTree>
    <p:extLst>
      <p:ext uri="{BB962C8B-B14F-4D97-AF65-F5344CB8AC3E}">
        <p14:creationId xmlns:p14="http://schemas.microsoft.com/office/powerpoint/2010/main" val="417144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17</a:t>
            </a:fld>
            <a:endParaRPr lang="en-GB"/>
          </a:p>
        </p:txBody>
      </p:sp>
    </p:spTree>
    <p:extLst>
      <p:ext uri="{BB962C8B-B14F-4D97-AF65-F5344CB8AC3E}">
        <p14:creationId xmlns:p14="http://schemas.microsoft.com/office/powerpoint/2010/main" val="632753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18</a:t>
            </a:fld>
            <a:endParaRPr lang="en-GB"/>
          </a:p>
        </p:txBody>
      </p:sp>
    </p:spTree>
    <p:extLst>
      <p:ext uri="{BB962C8B-B14F-4D97-AF65-F5344CB8AC3E}">
        <p14:creationId xmlns:p14="http://schemas.microsoft.com/office/powerpoint/2010/main" val="2740027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20</a:t>
            </a:fld>
            <a:endParaRPr lang="en-GB"/>
          </a:p>
        </p:txBody>
      </p:sp>
    </p:spTree>
    <p:extLst>
      <p:ext uri="{BB962C8B-B14F-4D97-AF65-F5344CB8AC3E}">
        <p14:creationId xmlns:p14="http://schemas.microsoft.com/office/powerpoint/2010/main" val="61775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21</a:t>
            </a:fld>
            <a:endParaRPr lang="en-GB"/>
          </a:p>
        </p:txBody>
      </p:sp>
    </p:spTree>
    <p:extLst>
      <p:ext uri="{BB962C8B-B14F-4D97-AF65-F5344CB8AC3E}">
        <p14:creationId xmlns:p14="http://schemas.microsoft.com/office/powerpoint/2010/main" val="3354632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D0310332-BC34-4E30-9E26-35FB8F1A6644}" type="slidenum">
              <a:rPr lang="en-GB" smtClean="0"/>
              <a:t>22</a:t>
            </a:fld>
            <a:endParaRPr lang="en-GB"/>
          </a:p>
        </p:txBody>
      </p:sp>
    </p:spTree>
    <p:extLst>
      <p:ext uri="{BB962C8B-B14F-4D97-AF65-F5344CB8AC3E}">
        <p14:creationId xmlns:p14="http://schemas.microsoft.com/office/powerpoint/2010/main" val="2927852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23</a:t>
            </a:fld>
            <a:endParaRPr lang="en-GB"/>
          </a:p>
        </p:txBody>
      </p:sp>
    </p:spTree>
    <p:extLst>
      <p:ext uri="{BB962C8B-B14F-4D97-AF65-F5344CB8AC3E}">
        <p14:creationId xmlns:p14="http://schemas.microsoft.com/office/powerpoint/2010/main" val="395346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DDD7C-8BF7-417C-B3D0-447C4990AA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81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sz="12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F8DE9-F10C-485B-9164-412B9A9B18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766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DDD7C-8BF7-417C-B3D0-447C4990AA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969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26</a:t>
            </a:fld>
            <a:endParaRPr lang="en-GB"/>
          </a:p>
        </p:txBody>
      </p:sp>
    </p:spTree>
    <p:extLst>
      <p:ext uri="{BB962C8B-B14F-4D97-AF65-F5344CB8AC3E}">
        <p14:creationId xmlns:p14="http://schemas.microsoft.com/office/powerpoint/2010/main" val="515802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27</a:t>
            </a:fld>
            <a:endParaRPr lang="en-GB"/>
          </a:p>
        </p:txBody>
      </p:sp>
    </p:spTree>
    <p:extLst>
      <p:ext uri="{BB962C8B-B14F-4D97-AF65-F5344CB8AC3E}">
        <p14:creationId xmlns:p14="http://schemas.microsoft.com/office/powerpoint/2010/main" val="1639036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28</a:t>
            </a:fld>
            <a:endParaRPr lang="en-GB"/>
          </a:p>
        </p:txBody>
      </p:sp>
    </p:spTree>
    <p:extLst>
      <p:ext uri="{BB962C8B-B14F-4D97-AF65-F5344CB8AC3E}">
        <p14:creationId xmlns:p14="http://schemas.microsoft.com/office/powerpoint/2010/main" val="387406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DDD7C-8BF7-417C-B3D0-447C4990AA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62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sz="12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F8DE9-F10C-485B-9164-412B9A9B18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82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F48F-574D-406B-845A-F673B3D3CC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98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310332-BC34-4E30-9E26-35FB8F1A6644}" type="slidenum">
              <a:rPr lang="en-GB" smtClean="0"/>
              <a:t>8</a:t>
            </a:fld>
            <a:endParaRPr lang="en-GB"/>
          </a:p>
        </p:txBody>
      </p:sp>
    </p:spTree>
    <p:extLst>
      <p:ext uri="{BB962C8B-B14F-4D97-AF65-F5344CB8AC3E}">
        <p14:creationId xmlns:p14="http://schemas.microsoft.com/office/powerpoint/2010/main" val="166871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310332-BC34-4E30-9E26-35FB8F1A6644}" type="slidenum">
              <a:rPr lang="en-GB" smtClean="0"/>
              <a:t>9</a:t>
            </a:fld>
            <a:endParaRPr lang="en-GB"/>
          </a:p>
        </p:txBody>
      </p:sp>
    </p:spTree>
    <p:extLst>
      <p:ext uri="{BB962C8B-B14F-4D97-AF65-F5344CB8AC3E}">
        <p14:creationId xmlns:p14="http://schemas.microsoft.com/office/powerpoint/2010/main" val="243880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b="1" kern="1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F8DE9-F10C-485B-9164-412B9A9B18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52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10332-BC34-4E30-9E26-35FB8F1A6644}" type="slidenum">
              <a:rPr lang="en-GB" smtClean="0"/>
              <a:t>12</a:t>
            </a:fld>
            <a:endParaRPr lang="en-GB"/>
          </a:p>
        </p:txBody>
      </p:sp>
    </p:spTree>
    <p:extLst>
      <p:ext uri="{BB962C8B-B14F-4D97-AF65-F5344CB8AC3E}">
        <p14:creationId xmlns:p14="http://schemas.microsoft.com/office/powerpoint/2010/main" val="66383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6/9/2025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1867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6/9/2025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6735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6/9/2025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32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6/9/2025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9040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6/9/2025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34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6/9/2025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9323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6/9/2025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812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6/9/2025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2854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6/9/2025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6657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6/9/2025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1543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6/9/2025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4517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6/9/2025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06086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insworth@mmu.ac.uk"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j.oldfield@mmu.ac.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oldfield@mmu.ac.uk" TargetMode="External"/><Relationship Id="rId2" Type="http://schemas.openxmlformats.org/officeDocument/2006/relationships/hyperlink" Target="mailto:s.ainsworth@mmu.ack" TargetMode="External"/><Relationship Id="rId1" Type="http://schemas.openxmlformats.org/officeDocument/2006/relationships/slideLayout" Target="../slideLayouts/slideLayout2.xml"/><Relationship Id="rId6" Type="http://schemas.openxmlformats.org/officeDocument/2006/relationships/hyperlink" Target="https://forms.office.com/e/vuTN97yeEJ" TargetMode="External"/><Relationship Id="rId5" Type="http://schemas.openxmlformats.org/officeDocument/2006/relationships/image" Target="../media/image19.png"/><Relationship Id="rId4" Type="http://schemas.openxmlformats.org/officeDocument/2006/relationships/hyperlink" Target="mailto:s.ainsworth@mmu.ac.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educationsupport.org.uk/media/2xbofsdo/twix-2024_black-and-whit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cl.ac.uk/education-research-programme/projects/decentring-resilient-teach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Colored pencils inside a pencil holder which is on top of a wood table">
            <a:extLst>
              <a:ext uri="{FF2B5EF4-FFF2-40B4-BE49-F238E27FC236}">
                <a16:creationId xmlns:a16="http://schemas.microsoft.com/office/drawing/2014/main" id="{4020D005-C495-BE3D-D176-F6E4F65D929D}"/>
              </a:ext>
            </a:extLst>
          </p:cNvPr>
          <p:cNvPicPr>
            <a:picLocks noChangeAspect="1"/>
          </p:cNvPicPr>
          <p:nvPr/>
        </p:nvPicPr>
        <p:blipFill>
          <a:blip r:embed="rId2"/>
          <a:srcRect t="15730"/>
          <a:stretch>
            <a:fillRect/>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705856"/>
            <a:ext cx="12192001" cy="115214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76C3E8C-3CAE-FEC1-8228-F84E2B8BE753}"/>
              </a:ext>
            </a:extLst>
          </p:cNvPr>
          <p:cNvSpPr>
            <a:spLocks noGrp="1"/>
          </p:cNvSpPr>
          <p:nvPr>
            <p:ph type="ctrTitle"/>
          </p:nvPr>
        </p:nvSpPr>
        <p:spPr>
          <a:xfrm>
            <a:off x="353043" y="2558992"/>
            <a:ext cx="7501172" cy="870008"/>
          </a:xfrm>
        </p:spPr>
        <p:txBody>
          <a:bodyPr anchor="ctr">
            <a:normAutofit fontScale="90000"/>
          </a:bodyPr>
          <a:lstStyle/>
          <a:p>
            <a:r>
              <a:rPr lang="en-GB" sz="4800" b="1" dirty="0">
                <a:solidFill>
                  <a:schemeClr val="bg1"/>
                </a:solidFill>
              </a:rPr>
              <a:t>Decentring the Resilient Teacher: </a:t>
            </a:r>
            <a:r>
              <a:rPr lang="en-GB" sz="4800" dirty="0">
                <a:solidFill>
                  <a:schemeClr val="bg1"/>
                </a:solidFill>
              </a:rPr>
              <a:t>Exploring interactions between teachers and their social ecologies</a:t>
            </a:r>
          </a:p>
        </p:txBody>
      </p:sp>
      <p:cxnSp>
        <p:nvCxnSpPr>
          <p:cNvPr id="13" name="Straight Connector 12">
            <a:extLst>
              <a:ext uri="{FF2B5EF4-FFF2-40B4-BE49-F238E27FC236}">
                <a16:creationId xmlns:a16="http://schemas.microsoft.com/office/drawing/2014/main" id="{7A0A4642-D29D-0121-4C05-5A5559BC5F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0574" y="6281928"/>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F2A9B75-E48F-AA20-ADCD-EC569360375E}"/>
              </a:ext>
            </a:extLst>
          </p:cNvPr>
          <p:cNvSpPr txBox="1"/>
          <p:nvPr/>
        </p:nvSpPr>
        <p:spPr>
          <a:xfrm>
            <a:off x="439311" y="5836369"/>
            <a:ext cx="6158284" cy="923330"/>
          </a:xfrm>
          <a:prstGeom prst="rect">
            <a:avLst/>
          </a:prstGeom>
          <a:noFill/>
        </p:spPr>
        <p:txBody>
          <a:bodyPr wrap="square">
            <a:spAutoFit/>
          </a:bodyPr>
          <a:lstStyle/>
          <a:p>
            <a:r>
              <a:rPr lang="en-GB" dirty="0"/>
              <a:t>Dr Steph Ainsworth </a:t>
            </a:r>
            <a:r>
              <a:rPr lang="en-GB" dirty="0">
                <a:hlinkClick r:id="rId3"/>
              </a:rPr>
              <a:t>s.ainsworth@mmu.ac.uk</a:t>
            </a:r>
            <a:endParaRPr lang="en-GB" dirty="0"/>
          </a:p>
          <a:p>
            <a:endParaRPr lang="en-GB" dirty="0">
              <a:ea typeface="Calibri"/>
              <a:cs typeface="Calibri"/>
            </a:endParaRPr>
          </a:p>
          <a:p>
            <a:r>
              <a:rPr lang="en-GB" dirty="0"/>
              <a:t>Dr Jez Oldfield </a:t>
            </a:r>
            <a:r>
              <a:rPr lang="en-GB" dirty="0">
                <a:hlinkClick r:id="rId4"/>
              </a:rPr>
              <a:t>j.oldfield@mmu.ac.uk</a:t>
            </a:r>
            <a:endParaRPr lang="en-GB" dirty="0"/>
          </a:p>
        </p:txBody>
      </p:sp>
      <p:pic>
        <p:nvPicPr>
          <p:cNvPr id="7" name="Picture 6" descr="Brand Guidelines">
            <a:extLst>
              <a:ext uri="{FF2B5EF4-FFF2-40B4-BE49-F238E27FC236}">
                <a16:creationId xmlns:a16="http://schemas.microsoft.com/office/drawing/2014/main" id="{F68E6F8D-75E2-C0D8-1F07-A309A62290DA}"/>
              </a:ext>
            </a:extLst>
          </p:cNvPr>
          <p:cNvPicPr>
            <a:picLocks noChangeAspect="1"/>
          </p:cNvPicPr>
          <p:nvPr/>
        </p:nvPicPr>
        <p:blipFill>
          <a:blip r:embed="rId5"/>
          <a:stretch>
            <a:fillRect/>
          </a:stretch>
        </p:blipFill>
        <p:spPr>
          <a:xfrm>
            <a:off x="9481700" y="193294"/>
            <a:ext cx="2444437" cy="1373601"/>
          </a:xfrm>
          <a:prstGeom prst="rect">
            <a:avLst/>
          </a:prstGeom>
        </p:spPr>
      </p:pic>
      <p:pic>
        <p:nvPicPr>
          <p:cNvPr id="8" name="Picture 7">
            <a:extLst>
              <a:ext uri="{FF2B5EF4-FFF2-40B4-BE49-F238E27FC236}">
                <a16:creationId xmlns:a16="http://schemas.microsoft.com/office/drawing/2014/main" id="{11F91E5F-9039-4022-A446-6859BEC7EE0B}"/>
              </a:ext>
            </a:extLst>
          </p:cNvPr>
          <p:cNvPicPr>
            <a:picLocks noChangeAspect="1"/>
          </p:cNvPicPr>
          <p:nvPr/>
        </p:nvPicPr>
        <p:blipFill>
          <a:blip r:embed="rId6"/>
          <a:stretch>
            <a:fillRect/>
          </a:stretch>
        </p:blipFill>
        <p:spPr>
          <a:xfrm>
            <a:off x="8308322" y="5863030"/>
            <a:ext cx="2886984" cy="938713"/>
          </a:xfrm>
          <a:prstGeom prst="rect">
            <a:avLst/>
          </a:prstGeom>
        </p:spPr>
      </p:pic>
      <p:sp>
        <p:nvSpPr>
          <p:cNvPr id="10" name="AutoShape 2" descr="Manchester Metropolitan University PNG Images - CleanPNG">
            <a:extLst>
              <a:ext uri="{FF2B5EF4-FFF2-40B4-BE49-F238E27FC236}">
                <a16:creationId xmlns:a16="http://schemas.microsoft.com/office/drawing/2014/main" id="{FD078751-12CF-47E0-4940-5E9D19FB95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Manchester Metropolitan University Logo">
            <a:extLst>
              <a:ext uri="{FF2B5EF4-FFF2-40B4-BE49-F238E27FC236}">
                <a16:creationId xmlns:a16="http://schemas.microsoft.com/office/drawing/2014/main" id="{449CF96C-174A-DA6E-11A0-0F888DAC5C6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9961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94" name="Straight Connector 3093">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096" name="Rectangle 309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and writing happy face icon on yellow background. Positive Mental Health Assessment Score satisfaction from good customer feedback reviews. 3D render illustration">
            <a:extLst>
              <a:ext uri="{FF2B5EF4-FFF2-40B4-BE49-F238E27FC236}">
                <a16:creationId xmlns:a16="http://schemas.microsoft.com/office/drawing/2014/main" id="{CCA9AE78-53C2-37C3-C67C-93F1FF2ED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765"/>
          <a:stretch>
            <a:fillRect/>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3097">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0820B-03A4-2A20-19B9-4E6AC3F1754A}"/>
              </a:ext>
            </a:extLst>
          </p:cNvPr>
          <p:cNvSpPr>
            <a:spLocks noGrp="1"/>
          </p:cNvSpPr>
          <p:nvPr>
            <p:ph type="title"/>
          </p:nvPr>
        </p:nvSpPr>
        <p:spPr>
          <a:xfrm>
            <a:off x="640080" y="914400"/>
            <a:ext cx="4892948" cy="3427867"/>
          </a:xfrm>
        </p:spPr>
        <p:txBody>
          <a:bodyPr vert="horz" lIns="91440" tIns="45720" rIns="91440" bIns="45720" rtlCol="0" anchor="t">
            <a:normAutofit/>
          </a:bodyPr>
          <a:lstStyle/>
          <a:p>
            <a:r>
              <a:rPr lang="en-US" b="1" kern="1200">
                <a:solidFill>
                  <a:srgbClr val="FFFFFF"/>
                </a:solidFill>
                <a:latin typeface="+mj-lt"/>
                <a:ea typeface="+mj-ea"/>
                <a:cs typeface="+mj-cs"/>
              </a:rPr>
              <a:t>1. Promoting Optimistic Thinking</a:t>
            </a:r>
          </a:p>
        </p:txBody>
      </p:sp>
      <p:sp>
        <p:nvSpPr>
          <p:cNvPr id="4" name="Text Placeholder 3">
            <a:extLst>
              <a:ext uri="{FF2B5EF4-FFF2-40B4-BE49-F238E27FC236}">
                <a16:creationId xmlns:a16="http://schemas.microsoft.com/office/drawing/2014/main" id="{8E292DD7-C4F6-1D08-AD6E-0F45EA5A1550}"/>
              </a:ext>
            </a:extLst>
          </p:cNvPr>
          <p:cNvSpPr>
            <a:spLocks noGrp="1"/>
          </p:cNvSpPr>
          <p:nvPr>
            <p:ph type="body" idx="1"/>
          </p:nvPr>
        </p:nvSpPr>
        <p:spPr>
          <a:xfrm>
            <a:off x="650970" y="5253051"/>
            <a:ext cx="4892948" cy="812923"/>
          </a:xfrm>
        </p:spPr>
        <p:txBody>
          <a:bodyPr vert="horz" lIns="91440" tIns="45720" rIns="91440" bIns="45720" rtlCol="0" anchor="t">
            <a:normAutofit/>
          </a:bodyPr>
          <a:lstStyle/>
          <a:p>
            <a:pPr>
              <a:lnSpc>
                <a:spcPct val="130000"/>
              </a:lnSpc>
            </a:pPr>
            <a:r>
              <a:rPr lang="en-US" sz="1800" b="1" cap="all" spc="300">
                <a:solidFill>
                  <a:srgbClr val="FFFFFF"/>
                </a:solidFill>
              </a:rPr>
              <a:t>The 3 P’s</a:t>
            </a:r>
          </a:p>
        </p:txBody>
      </p:sp>
      <p:cxnSp>
        <p:nvCxnSpPr>
          <p:cNvPr id="3100" name="Straight Connector 3099">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21604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DB18-2546-9807-1B53-026D8ABAA55E}"/>
              </a:ext>
            </a:extLst>
          </p:cNvPr>
          <p:cNvSpPr>
            <a:spLocks noGrp="1"/>
          </p:cNvSpPr>
          <p:nvPr>
            <p:ph type="title"/>
          </p:nvPr>
        </p:nvSpPr>
        <p:spPr>
          <a:xfrm>
            <a:off x="515432" y="1180761"/>
            <a:ext cx="7505899" cy="910984"/>
          </a:xfrm>
        </p:spPr>
        <p:txBody>
          <a:bodyPr anchor="b">
            <a:normAutofit fontScale="90000"/>
          </a:bodyPr>
          <a:lstStyle/>
          <a:p>
            <a:r>
              <a:rPr lang="en-GB" sz="5400" dirty="0"/>
              <a:t>The Negativity Bias</a:t>
            </a:r>
          </a:p>
        </p:txBody>
      </p:sp>
      <p:sp>
        <p:nvSpPr>
          <p:cNvPr id="3" name="Content Placeholder 2">
            <a:extLst>
              <a:ext uri="{FF2B5EF4-FFF2-40B4-BE49-F238E27FC236}">
                <a16:creationId xmlns:a16="http://schemas.microsoft.com/office/drawing/2014/main" id="{D4042853-C74F-3DCC-9C77-358469D52435}"/>
              </a:ext>
            </a:extLst>
          </p:cNvPr>
          <p:cNvSpPr>
            <a:spLocks noGrp="1"/>
          </p:cNvSpPr>
          <p:nvPr>
            <p:ph idx="1"/>
          </p:nvPr>
        </p:nvSpPr>
        <p:spPr>
          <a:xfrm>
            <a:off x="437122" y="2266527"/>
            <a:ext cx="4293705" cy="3410712"/>
          </a:xfrm>
        </p:spPr>
        <p:txBody>
          <a:bodyPr anchor="t">
            <a:normAutofit fontScale="92500"/>
          </a:bodyPr>
          <a:lstStyle/>
          <a:p>
            <a:pPr rtl="0" fontAlgn="base">
              <a:buFont typeface="Arial" panose="020B0604020202020204" pitchFamily="34" charset="0"/>
              <a:buChar char="•"/>
            </a:pPr>
            <a:r>
              <a:rPr lang="en-GB" sz="2200" b="0" i="0" u="none" strike="noStrike">
                <a:effectLst/>
                <a:latin typeface="Calibri" panose="020F0502020204030204" pitchFamily="34" charset="0"/>
              </a:rPr>
              <a:t>We pay more </a:t>
            </a:r>
            <a:r>
              <a:rPr lang="en-GB" sz="2200" b="1">
                <a:latin typeface="Calibri" panose="020F0502020204030204" pitchFamily="34" charset="0"/>
              </a:rPr>
              <a:t>a</a:t>
            </a:r>
            <a:r>
              <a:rPr lang="en-GB" sz="2200" b="1" i="0" u="none" strike="noStrike">
                <a:effectLst/>
                <a:latin typeface="Calibri" panose="020F0502020204030204" pitchFamily="34" charset="0"/>
              </a:rPr>
              <a:t>ttention</a:t>
            </a:r>
            <a:r>
              <a:rPr lang="en-GB" sz="2200" b="0" i="0" u="none" strike="noStrike">
                <a:effectLst/>
                <a:latin typeface="Calibri" panose="020F0502020204030204" pitchFamily="34" charset="0"/>
              </a:rPr>
              <a:t> to the negative </a:t>
            </a:r>
            <a:r>
              <a:rPr lang="en-US" sz="2200" b="0" i="0">
                <a:effectLst/>
                <a:latin typeface="Calibri" panose="020F0502020204030204" pitchFamily="34" charset="0"/>
              </a:rPr>
              <a:t>​</a:t>
            </a:r>
            <a:endParaRPr lang="en-US" sz="2200" b="0" i="0">
              <a:effectLst/>
              <a:latin typeface="Arial" panose="020B0604020202020204" pitchFamily="34" charset="0"/>
            </a:endParaRPr>
          </a:p>
          <a:p>
            <a:pPr rtl="0" fontAlgn="base">
              <a:buFont typeface="Arial" panose="020B0604020202020204" pitchFamily="34" charset="0"/>
              <a:buChar char="•"/>
            </a:pPr>
            <a:r>
              <a:rPr lang="en-GB" sz="2200" b="0" i="0" u="none" strike="noStrike">
                <a:effectLst/>
                <a:latin typeface="Calibri" panose="020F0502020204030204" pitchFamily="34" charset="0"/>
              </a:rPr>
              <a:t>We often </a:t>
            </a:r>
            <a:r>
              <a:rPr lang="en-GB" sz="2200" b="1" i="0" u="none" strike="noStrike">
                <a:effectLst/>
                <a:latin typeface="Calibri" panose="020F0502020204030204" pitchFamily="34" charset="0"/>
              </a:rPr>
              <a:t>remember</a:t>
            </a:r>
            <a:r>
              <a:rPr lang="en-GB" sz="2200" b="0" i="0" u="none" strike="noStrike">
                <a:effectLst/>
                <a:latin typeface="Calibri" panose="020F0502020204030204" pitchFamily="34" charset="0"/>
              </a:rPr>
              <a:t> the negative events in more detail</a:t>
            </a:r>
            <a:r>
              <a:rPr lang="en-US" sz="2200" b="0" i="0">
                <a:effectLst/>
                <a:latin typeface="Calibri" panose="020F0502020204030204" pitchFamily="34" charset="0"/>
              </a:rPr>
              <a:t>​</a:t>
            </a:r>
            <a:endParaRPr lang="en-US" sz="2200" b="0" i="0">
              <a:effectLst/>
              <a:latin typeface="Arial" panose="020B0604020202020204" pitchFamily="34" charset="0"/>
            </a:endParaRPr>
          </a:p>
          <a:p>
            <a:pPr rtl="0" fontAlgn="base">
              <a:buFont typeface="Arial" panose="020B0604020202020204" pitchFamily="34" charset="0"/>
              <a:buChar char="•"/>
            </a:pPr>
            <a:r>
              <a:rPr lang="en-GB" sz="2200" b="0" i="0" u="none" strike="noStrike">
                <a:effectLst/>
                <a:latin typeface="Calibri" panose="020F0502020204030204" pitchFamily="34" charset="0"/>
              </a:rPr>
              <a:t>Our </a:t>
            </a:r>
            <a:r>
              <a:rPr lang="en-GB" sz="2200" b="1">
                <a:latin typeface="Calibri" panose="020F0502020204030204" pitchFamily="34" charset="0"/>
              </a:rPr>
              <a:t>d</a:t>
            </a:r>
            <a:r>
              <a:rPr lang="en-GB" sz="2200" b="1" i="0" u="none" strike="noStrike">
                <a:effectLst/>
                <a:latin typeface="Calibri" panose="020F0502020204030204" pitchFamily="34" charset="0"/>
              </a:rPr>
              <a:t>ecision making </a:t>
            </a:r>
            <a:r>
              <a:rPr lang="en-GB" sz="2200" b="0" i="0" u="none" strike="noStrike">
                <a:effectLst/>
                <a:latin typeface="Calibri" panose="020F0502020204030204" pitchFamily="34" charset="0"/>
              </a:rPr>
              <a:t>is shaped more by the negative experiences</a:t>
            </a:r>
            <a:r>
              <a:rPr lang="en-US" sz="2200" b="0" i="0">
                <a:effectLst/>
                <a:latin typeface="Calibri" panose="020F0502020204030204" pitchFamily="34" charset="0"/>
              </a:rPr>
              <a:t>​</a:t>
            </a:r>
            <a:endParaRPr lang="en-US" sz="2200" b="0" i="0">
              <a:effectLst/>
              <a:latin typeface="Arial" panose="020B0604020202020204" pitchFamily="34" charset="0"/>
            </a:endParaRPr>
          </a:p>
          <a:p>
            <a:pPr rtl="0" fontAlgn="base">
              <a:buFont typeface="Arial" panose="020B0604020202020204" pitchFamily="34" charset="0"/>
              <a:buChar char="•"/>
            </a:pPr>
            <a:r>
              <a:rPr lang="en-GB" sz="2200" b="0" i="0" u="none" strike="noStrike">
                <a:effectLst/>
                <a:latin typeface="Calibri" panose="020F0502020204030204" pitchFamily="34" charset="0"/>
              </a:rPr>
              <a:t>Our </a:t>
            </a:r>
            <a:r>
              <a:rPr lang="en-GB" sz="2200" b="1" i="0" u="none" strike="noStrike">
                <a:effectLst/>
                <a:latin typeface="Calibri" panose="020F0502020204030204" pitchFamily="34" charset="0"/>
              </a:rPr>
              <a:t>emotional response </a:t>
            </a:r>
            <a:r>
              <a:rPr lang="en-GB" sz="2200" b="0" i="0" u="none" strike="noStrike">
                <a:effectLst/>
                <a:latin typeface="Calibri" panose="020F0502020204030204" pitchFamily="34" charset="0"/>
              </a:rPr>
              <a:t>to negative events is often stronger</a:t>
            </a:r>
            <a:endParaRPr lang="en-US" sz="2200" b="0" i="0">
              <a:effectLst/>
              <a:latin typeface="Arial" panose="020B0604020202020204" pitchFamily="34" charset="0"/>
            </a:endParaRPr>
          </a:p>
          <a:p>
            <a:endParaRPr lang="en-GB" sz="2200" dirty="0"/>
          </a:p>
        </p:txBody>
      </p:sp>
      <p:pic>
        <p:nvPicPr>
          <p:cNvPr id="3074" name="Picture 2" descr="Negativity Bias - The Decision Lab">
            <a:extLst>
              <a:ext uri="{FF2B5EF4-FFF2-40B4-BE49-F238E27FC236}">
                <a16:creationId xmlns:a16="http://schemas.microsoft.com/office/drawing/2014/main" id="{CF289299-AC98-C8C9-8D79-6014B03331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7665" y="2266527"/>
            <a:ext cx="5027271" cy="35065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EC82E8-655F-DBAA-86E6-DC61EC76E02D}"/>
              </a:ext>
            </a:extLst>
          </p:cNvPr>
          <p:cNvSpPr txBox="1"/>
          <p:nvPr/>
        </p:nvSpPr>
        <p:spPr>
          <a:xfrm>
            <a:off x="11731996" y="6258756"/>
            <a:ext cx="570293"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332063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8015-BF13-4DB4-1E27-BC18057FBD25}"/>
              </a:ext>
            </a:extLst>
          </p:cNvPr>
          <p:cNvSpPr>
            <a:spLocks noGrp="1"/>
          </p:cNvSpPr>
          <p:nvPr>
            <p:ph type="title"/>
          </p:nvPr>
        </p:nvSpPr>
        <p:spPr/>
        <p:txBody>
          <a:bodyPr>
            <a:normAutofit fontScale="90000"/>
          </a:bodyPr>
          <a:lstStyle/>
          <a:p>
            <a:r>
              <a:rPr lang="en-GB" dirty="0"/>
              <a:t>The three P’s: </a:t>
            </a:r>
            <a:br>
              <a:rPr lang="en-GB" dirty="0"/>
            </a:br>
            <a:br>
              <a:rPr lang="en-GB" dirty="0"/>
            </a:br>
            <a:endParaRPr lang="en-GB" dirty="0"/>
          </a:p>
        </p:txBody>
      </p:sp>
      <p:sp>
        <p:nvSpPr>
          <p:cNvPr id="3" name="Content Placeholder 2">
            <a:extLst>
              <a:ext uri="{FF2B5EF4-FFF2-40B4-BE49-F238E27FC236}">
                <a16:creationId xmlns:a16="http://schemas.microsoft.com/office/drawing/2014/main" id="{F200ECD4-A4CB-890D-E1E3-40642178245B}"/>
              </a:ext>
            </a:extLst>
          </p:cNvPr>
          <p:cNvSpPr>
            <a:spLocks noGrp="1"/>
          </p:cNvSpPr>
          <p:nvPr>
            <p:ph idx="1"/>
          </p:nvPr>
        </p:nvSpPr>
        <p:spPr>
          <a:xfrm>
            <a:off x="640079" y="2297263"/>
            <a:ext cx="11285622" cy="4351338"/>
          </a:xfrm>
        </p:spPr>
        <p:txBody>
          <a:bodyPr>
            <a:normAutofit/>
          </a:bodyPr>
          <a:lstStyle/>
          <a:p>
            <a:pPr marL="0" indent="0">
              <a:lnSpc>
                <a:spcPct val="115000"/>
              </a:lnSpc>
              <a:spcAft>
                <a:spcPts val="800"/>
              </a:spcAft>
              <a:buSzPts val="1000"/>
              <a:buNone/>
              <a:tabLst>
                <a:tab pos="457200" algn="l"/>
              </a:tabLs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When something goes wrong, our brain may interpret it in 3 unhelpful ways:</a:t>
            </a:r>
          </a:p>
          <a:p>
            <a:pPr marL="571500" lvl="0" indent="-571500">
              <a:lnSpc>
                <a:spcPct val="115000"/>
              </a:lnSpc>
              <a:spcAft>
                <a:spcPts val="800"/>
              </a:spcAft>
              <a:buSzPts val="1000"/>
              <a:buFont typeface="+mj-lt"/>
              <a:buAutoNum type="romanUcPeriod"/>
              <a:tabLst>
                <a:tab pos="457200" algn="l"/>
              </a:tabLst>
            </a:pPr>
            <a:r>
              <a:rPr lang="en-GB" sz="2800" b="1" kern="100" dirty="0">
                <a:effectLst/>
                <a:latin typeface="Aptos" panose="020B0004020202020204" pitchFamily="34" charset="0"/>
                <a:ea typeface="Aptos" panose="020B0004020202020204" pitchFamily="34" charset="0"/>
                <a:cs typeface="Times New Roman" panose="02020603050405020304" pitchFamily="18" charset="0"/>
              </a:rPr>
              <a:t>Personal</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“It’s all my fault.”</a:t>
            </a:r>
          </a:p>
          <a:p>
            <a:pPr marL="571500" lvl="0" indent="-571500">
              <a:lnSpc>
                <a:spcPct val="115000"/>
              </a:lnSpc>
              <a:spcAft>
                <a:spcPts val="800"/>
              </a:spcAft>
              <a:buSzPts val="1000"/>
              <a:buFont typeface="+mj-lt"/>
              <a:buAutoNum type="romanUcPeriod"/>
              <a:tabLst>
                <a:tab pos="457200" algn="l"/>
              </a:tabLst>
            </a:pPr>
            <a:r>
              <a:rPr lang="en-GB" sz="2800" b="1" kern="100" dirty="0">
                <a:effectLst/>
                <a:latin typeface="Aptos" panose="020B0004020202020204" pitchFamily="34" charset="0"/>
                <a:ea typeface="Aptos" panose="020B0004020202020204" pitchFamily="34" charset="0"/>
                <a:cs typeface="Times New Roman" panose="02020603050405020304" pitchFamily="18" charset="0"/>
              </a:rPr>
              <a:t>Pervasive</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“Everything is going badly.”</a:t>
            </a:r>
          </a:p>
          <a:p>
            <a:pPr marL="571500" lvl="0" indent="-571500">
              <a:lnSpc>
                <a:spcPct val="115000"/>
              </a:lnSpc>
              <a:spcAft>
                <a:spcPts val="800"/>
              </a:spcAft>
              <a:buSzPts val="1000"/>
              <a:buFont typeface="+mj-lt"/>
              <a:buAutoNum type="romanUcPeriod"/>
              <a:tabLst>
                <a:tab pos="457200" algn="l"/>
              </a:tabLst>
            </a:pPr>
            <a:r>
              <a:rPr lang="en-GB" sz="2800" b="1" kern="100" dirty="0">
                <a:effectLst/>
                <a:latin typeface="Aptos" panose="020B0004020202020204" pitchFamily="34" charset="0"/>
                <a:ea typeface="Aptos" panose="020B0004020202020204" pitchFamily="34" charset="0"/>
                <a:cs typeface="Times New Roman" panose="02020603050405020304" pitchFamily="18" charset="0"/>
              </a:rPr>
              <a:t>Permanent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“It’s always going to be like this.”</a:t>
            </a:r>
          </a:p>
          <a:p>
            <a:endParaRPr lang="en-GB" dirty="0"/>
          </a:p>
        </p:txBody>
      </p:sp>
    </p:spTree>
    <p:extLst>
      <p:ext uri="{BB962C8B-B14F-4D97-AF65-F5344CB8AC3E}">
        <p14:creationId xmlns:p14="http://schemas.microsoft.com/office/powerpoint/2010/main" val="245444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6B9A-3945-E129-E664-D36BF30F62D6}"/>
              </a:ext>
            </a:extLst>
          </p:cNvPr>
          <p:cNvSpPr>
            <a:spLocks noGrp="1"/>
          </p:cNvSpPr>
          <p:nvPr>
            <p:ph type="title"/>
          </p:nvPr>
        </p:nvSpPr>
        <p:spPr/>
        <p:txBody>
          <a:bodyPr/>
          <a:lstStyle/>
          <a:p>
            <a:r>
              <a:rPr lang="en-GB" dirty="0"/>
              <a:t>An example:</a:t>
            </a:r>
          </a:p>
        </p:txBody>
      </p:sp>
      <p:sp>
        <p:nvSpPr>
          <p:cNvPr id="3" name="Content Placeholder 2">
            <a:extLst>
              <a:ext uri="{FF2B5EF4-FFF2-40B4-BE49-F238E27FC236}">
                <a16:creationId xmlns:a16="http://schemas.microsoft.com/office/drawing/2014/main" id="{2A7BA84B-DE0F-343A-B492-7159E56DBA2C}"/>
              </a:ext>
            </a:extLst>
          </p:cNvPr>
          <p:cNvSpPr>
            <a:spLocks noGrp="1"/>
          </p:cNvSpPr>
          <p:nvPr>
            <p:ph idx="1"/>
          </p:nvPr>
        </p:nvSpPr>
        <p:spPr>
          <a:xfrm>
            <a:off x="640080" y="2369489"/>
            <a:ext cx="10890928" cy="4174434"/>
          </a:xfrm>
        </p:spPr>
        <p:txBody>
          <a:bodyPr>
            <a:normAutofit/>
          </a:bodyPr>
          <a:lstStyle/>
          <a:p>
            <a:pP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A lesson goes badly — students were distracted, you ran out of time, and someone made a negative comment.</a:t>
            </a:r>
          </a:p>
          <a:p>
            <a:pP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The 3 P’s might sound like:</a:t>
            </a:r>
          </a:p>
          <a:p>
            <a:pPr marL="342900" lvl="0" indent="-342900">
              <a:lnSpc>
                <a:spcPct val="115000"/>
              </a:lnSpc>
              <a:spcAft>
                <a:spcPts val="800"/>
              </a:spcAft>
              <a:buSzPts val="1000"/>
              <a:buFont typeface="Symbol" panose="05050102010706020507" pitchFamily="18" charset="2"/>
              <a:buChar char=""/>
              <a:tabLst>
                <a:tab pos="457200" algn="l"/>
              </a:tabLs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Personal</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“I’m a terrible teacher.”</a:t>
            </a:r>
          </a:p>
          <a:p>
            <a:pPr marL="342900" lvl="0" indent="-342900">
              <a:lnSpc>
                <a:spcPct val="115000"/>
              </a:lnSpc>
              <a:spcAft>
                <a:spcPts val="800"/>
              </a:spcAft>
              <a:buSzPts val="1000"/>
              <a:buFont typeface="Symbol" panose="05050102010706020507" pitchFamily="18" charset="2"/>
              <a:buChar char=""/>
              <a:tabLst>
                <a:tab pos="457200" algn="l"/>
              </a:tabLs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Pervasive</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“My lessons never go well.”</a:t>
            </a:r>
          </a:p>
          <a:p>
            <a:pPr marL="342900" lvl="0" indent="-342900">
              <a:lnSpc>
                <a:spcPct val="115000"/>
              </a:lnSpc>
              <a:spcAft>
                <a:spcPts val="800"/>
              </a:spcAft>
              <a:buSzPts val="1000"/>
              <a:buFont typeface="Symbol" panose="05050102010706020507" pitchFamily="18" charset="2"/>
              <a:buChar char=""/>
              <a:tabLst>
                <a:tab pos="457200" algn="l"/>
              </a:tabLs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Permanent</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“I’ll never be good at this.”</a:t>
            </a:r>
          </a:p>
          <a:p>
            <a:endParaRPr lang="en-GB" dirty="0"/>
          </a:p>
        </p:txBody>
      </p:sp>
    </p:spTree>
    <p:extLst>
      <p:ext uri="{BB962C8B-B14F-4D97-AF65-F5344CB8AC3E}">
        <p14:creationId xmlns:p14="http://schemas.microsoft.com/office/powerpoint/2010/main" val="197457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7AFF-1E57-F119-9664-EB3E0E193B80}"/>
              </a:ext>
            </a:extLst>
          </p:cNvPr>
          <p:cNvSpPr>
            <a:spLocks noGrp="1"/>
          </p:cNvSpPr>
          <p:nvPr>
            <p:ph type="title"/>
          </p:nvPr>
        </p:nvSpPr>
        <p:spPr/>
        <p:txBody>
          <a:bodyPr/>
          <a:lstStyle/>
          <a:p>
            <a:r>
              <a:rPr lang="en-GB" dirty="0"/>
              <a:t>Now Reframing..</a:t>
            </a:r>
          </a:p>
        </p:txBody>
      </p:sp>
      <p:sp>
        <p:nvSpPr>
          <p:cNvPr id="3" name="Content Placeholder 2">
            <a:extLst>
              <a:ext uri="{FF2B5EF4-FFF2-40B4-BE49-F238E27FC236}">
                <a16:creationId xmlns:a16="http://schemas.microsoft.com/office/drawing/2014/main" id="{90D077DF-D8E5-36A2-94FB-00A98B682B71}"/>
              </a:ext>
            </a:extLst>
          </p:cNvPr>
          <p:cNvSpPr>
            <a:spLocks noGrp="1"/>
          </p:cNvSpPr>
          <p:nvPr>
            <p:ph idx="1"/>
          </p:nvPr>
        </p:nvSpPr>
        <p:spPr>
          <a:xfrm>
            <a:off x="640079" y="2468881"/>
            <a:ext cx="10885227" cy="4351338"/>
          </a:xfrm>
        </p:spPr>
        <p:txBody>
          <a:bodyPr/>
          <a:lstStyle/>
          <a:p>
            <a:pPr>
              <a:lnSpc>
                <a:spcPct val="115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We can learn to reframe:</a:t>
            </a:r>
          </a:p>
          <a:p>
            <a:pPr marL="342900" lvl="0" indent="-342900">
              <a:lnSpc>
                <a:spcPct val="115000"/>
              </a:lnSpc>
              <a:spcAft>
                <a:spcPts val="800"/>
              </a:spcAft>
              <a:buSzPts val="1000"/>
              <a:buFont typeface="Symbol" panose="05050102010706020507" pitchFamily="18" charset="2"/>
              <a:buChar char=""/>
              <a:tabLst>
                <a:tab pos="457200" algn="l"/>
              </a:tabLs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It's not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personal</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“There were external factors — timing, class energy, or the topic.”</a:t>
            </a:r>
          </a:p>
          <a:p>
            <a:pPr marL="342900" lvl="0" indent="-342900">
              <a:lnSpc>
                <a:spcPct val="115000"/>
              </a:lnSpc>
              <a:spcAft>
                <a:spcPts val="800"/>
              </a:spcAft>
              <a:buSzPts val="1000"/>
              <a:buFont typeface="Symbol" panose="05050102010706020507" pitchFamily="18" charset="2"/>
              <a:buChar char=""/>
              <a:tabLst>
                <a:tab pos="457200" algn="l"/>
              </a:tabLs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It's not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pervasive</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“This was just one lesson. Others have gone really well.”</a:t>
            </a:r>
          </a:p>
          <a:p>
            <a:pPr marL="342900" lvl="0" indent="-342900">
              <a:lnSpc>
                <a:spcPct val="115000"/>
              </a:lnSpc>
              <a:spcAft>
                <a:spcPts val="800"/>
              </a:spcAft>
              <a:buSzPts val="1000"/>
              <a:buFont typeface="Symbol" panose="05050102010706020507" pitchFamily="18" charset="2"/>
              <a:buChar char=""/>
              <a:tabLst>
                <a:tab pos="457200" algn="l"/>
              </a:tabLs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It's not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permanent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“I can adjust this and try again. It will improve.”</a:t>
            </a:r>
          </a:p>
          <a:p>
            <a:endParaRPr lang="en-GB" dirty="0"/>
          </a:p>
        </p:txBody>
      </p:sp>
    </p:spTree>
    <p:extLst>
      <p:ext uri="{BB962C8B-B14F-4D97-AF65-F5344CB8AC3E}">
        <p14:creationId xmlns:p14="http://schemas.microsoft.com/office/powerpoint/2010/main" val="394570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8E75-381F-0316-B4A5-7D096A547C19}"/>
              </a:ext>
            </a:extLst>
          </p:cNvPr>
          <p:cNvSpPr>
            <a:spLocks noGrp="1"/>
          </p:cNvSpPr>
          <p:nvPr>
            <p:ph type="title"/>
          </p:nvPr>
        </p:nvSpPr>
        <p:spPr>
          <a:xfrm>
            <a:off x="640080" y="3214838"/>
            <a:ext cx="9214884" cy="987707"/>
          </a:xfrm>
          <a:solidFill>
            <a:schemeClr val="accent1">
              <a:lumMod val="20000"/>
              <a:lumOff val="80000"/>
            </a:schemeClr>
          </a:solidFill>
        </p:spPr>
        <p:txBody>
          <a:bodyPr/>
          <a:lstStyle/>
          <a:p>
            <a:r>
              <a:rPr lang="en-GB" dirty="0"/>
              <a:t>Activity 1:  Using the 3 P’s</a:t>
            </a:r>
          </a:p>
        </p:txBody>
      </p:sp>
      <p:sp>
        <p:nvSpPr>
          <p:cNvPr id="4" name="Text Placeholder 3">
            <a:extLst>
              <a:ext uri="{FF2B5EF4-FFF2-40B4-BE49-F238E27FC236}">
                <a16:creationId xmlns:a16="http://schemas.microsoft.com/office/drawing/2014/main" id="{32175473-FF15-BB4F-D923-9D20D74993A9}"/>
              </a:ext>
            </a:extLst>
          </p:cNvPr>
          <p:cNvSpPr>
            <a:spLocks noGrp="1"/>
          </p:cNvSpPr>
          <p:nvPr>
            <p:ph type="body" idx="1"/>
          </p:nvPr>
        </p:nvSpPr>
        <p:spPr>
          <a:xfrm>
            <a:off x="640080" y="5018568"/>
            <a:ext cx="7907079" cy="504778"/>
          </a:xfrm>
        </p:spPr>
        <p:txBody>
          <a:bodyPr/>
          <a:lstStyle/>
          <a:p>
            <a:r>
              <a:rPr lang="en-GB" dirty="0"/>
              <a:t>Reflecting and Reframing</a:t>
            </a:r>
          </a:p>
        </p:txBody>
      </p:sp>
    </p:spTree>
    <p:extLst>
      <p:ext uri="{BB962C8B-B14F-4D97-AF65-F5344CB8AC3E}">
        <p14:creationId xmlns:p14="http://schemas.microsoft.com/office/powerpoint/2010/main" val="272129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19536-5C2D-6980-DC7B-ACD52CF34A69}"/>
              </a:ext>
            </a:extLst>
          </p:cNvPr>
          <p:cNvSpPr>
            <a:spLocks noGrp="1"/>
          </p:cNvSpPr>
          <p:nvPr>
            <p:ph type="title"/>
          </p:nvPr>
        </p:nvSpPr>
        <p:spPr>
          <a:xfrm>
            <a:off x="5496821" y="1371600"/>
            <a:ext cx="6034187" cy="1097280"/>
          </a:xfrm>
        </p:spPr>
        <p:txBody>
          <a:bodyPr>
            <a:normAutofit/>
          </a:bodyPr>
          <a:lstStyle/>
          <a:p>
            <a:r>
              <a:rPr lang="en-GB" dirty="0"/>
              <a:t>Activity: Reflecting.. </a:t>
            </a:r>
          </a:p>
        </p:txBody>
      </p:sp>
      <p:cxnSp>
        <p:nvCxnSpPr>
          <p:cNvPr id="7177" name="Straight Connector 7176">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C58940-E19D-8520-8ABD-05BA449B35C4}"/>
              </a:ext>
            </a:extLst>
          </p:cNvPr>
          <p:cNvSpPr>
            <a:spLocks noGrp="1"/>
          </p:cNvSpPr>
          <p:nvPr>
            <p:ph idx="1"/>
          </p:nvPr>
        </p:nvSpPr>
        <p:spPr>
          <a:xfrm>
            <a:off x="5496821" y="2633236"/>
            <a:ext cx="6034187" cy="3664687"/>
          </a:xfrm>
        </p:spPr>
        <p:txBody>
          <a:bodyPr>
            <a:normAutofit/>
          </a:bodyPr>
          <a:lstStyle/>
          <a:p>
            <a:pPr>
              <a:lnSpc>
                <a:spcPct val="110000"/>
              </a:lnSpc>
            </a:pPr>
            <a:r>
              <a:rPr lang="en-GB" dirty="0">
                <a:latin typeface="+mj-lt"/>
              </a:rPr>
              <a:t>Think about a challenging experience that you have had whilst teaching..</a:t>
            </a:r>
          </a:p>
          <a:p>
            <a:pPr>
              <a:lnSpc>
                <a:spcPct val="110000"/>
              </a:lnSpc>
            </a:pPr>
            <a:endParaRPr lang="en-GB" dirty="0">
              <a:latin typeface="+mj-lt"/>
            </a:endParaRPr>
          </a:p>
          <a:p>
            <a:pPr>
              <a:lnSpc>
                <a:spcPct val="110000"/>
              </a:lnSpc>
            </a:pPr>
            <a:r>
              <a:rPr lang="en-GB" dirty="0">
                <a:latin typeface="+mj-lt"/>
              </a:rPr>
              <a:t>Now reflect to what extent:</a:t>
            </a:r>
          </a:p>
          <a:p>
            <a:pPr>
              <a:lnSpc>
                <a:spcPct val="110000"/>
              </a:lnSpc>
            </a:pPr>
            <a:endParaRPr lang="en-GB" dirty="0">
              <a:latin typeface="+mj-lt"/>
            </a:endParaRPr>
          </a:p>
          <a:p>
            <a:pPr marL="800100" lvl="1" indent="-342900">
              <a:lnSpc>
                <a:spcPct val="110000"/>
              </a:lnSpc>
              <a:spcAft>
                <a:spcPts val="800"/>
              </a:spcAft>
              <a:buFont typeface="+mj-lt"/>
              <a:buAutoNum type="arabicPeriod"/>
              <a:tabLst>
                <a:tab pos="457200" algn="l"/>
              </a:tabLst>
            </a:pPr>
            <a:r>
              <a:rPr lang="en-GB" kern="100" dirty="0">
                <a:latin typeface="+mj-lt"/>
                <a:ea typeface="Aptos" panose="020B0004020202020204" pitchFamily="34" charset="0"/>
                <a:cs typeface="Times New Roman" panose="02020603050405020304" pitchFamily="18" charset="0"/>
              </a:rPr>
              <a:t>Did</a:t>
            </a:r>
            <a:r>
              <a:rPr lang="en-GB" kern="100" dirty="0">
                <a:effectLst/>
                <a:latin typeface="+mj-lt"/>
                <a:ea typeface="Aptos" panose="020B0004020202020204" pitchFamily="34" charset="0"/>
                <a:cs typeface="Times New Roman" panose="02020603050405020304" pitchFamily="18" charset="0"/>
              </a:rPr>
              <a:t> I make this personal?</a:t>
            </a:r>
          </a:p>
          <a:p>
            <a:pPr marL="800100" lvl="1" indent="-342900">
              <a:lnSpc>
                <a:spcPct val="110000"/>
              </a:lnSpc>
              <a:spcAft>
                <a:spcPts val="800"/>
              </a:spcAft>
              <a:buFont typeface="+mj-lt"/>
              <a:buAutoNum type="arabicPeriod"/>
              <a:tabLst>
                <a:tab pos="457200" algn="l"/>
              </a:tabLst>
            </a:pPr>
            <a:r>
              <a:rPr lang="en-GB" kern="100" dirty="0">
                <a:effectLst/>
                <a:latin typeface="+mj-lt"/>
                <a:ea typeface="Aptos" panose="020B0004020202020204" pitchFamily="34" charset="0"/>
                <a:cs typeface="Times New Roman" panose="02020603050405020304" pitchFamily="18" charset="0"/>
              </a:rPr>
              <a:t>Did I assume it affects everything?</a:t>
            </a:r>
          </a:p>
          <a:p>
            <a:pPr marL="800100" lvl="1" indent="-342900">
              <a:lnSpc>
                <a:spcPct val="110000"/>
              </a:lnSpc>
              <a:spcAft>
                <a:spcPts val="800"/>
              </a:spcAft>
              <a:buFont typeface="+mj-lt"/>
              <a:buAutoNum type="arabicPeriod"/>
              <a:tabLst>
                <a:tab pos="457200" algn="l"/>
              </a:tabLst>
            </a:pPr>
            <a:r>
              <a:rPr lang="en-GB" kern="100" dirty="0">
                <a:effectLst/>
                <a:latin typeface="+mj-lt"/>
                <a:ea typeface="Aptos" panose="020B0004020202020204" pitchFamily="34" charset="0"/>
                <a:cs typeface="Times New Roman" panose="02020603050405020304" pitchFamily="18" charset="0"/>
              </a:rPr>
              <a:t>Did I think it will always be this way?</a:t>
            </a:r>
          </a:p>
          <a:p>
            <a:pPr>
              <a:lnSpc>
                <a:spcPct val="110000"/>
              </a:lnSpc>
            </a:pPr>
            <a:endParaRPr lang="en-GB" dirty="0"/>
          </a:p>
        </p:txBody>
      </p:sp>
      <p:pic>
        <p:nvPicPr>
          <p:cNvPr id="7172" name="Picture 4" descr="Thinking Man Surrounded By Question Marks, Question Mark Man, Thinking Man  Questions, Question Marks Thought PNG Transparent Image and Clipart for  Free Download">
            <a:extLst>
              <a:ext uri="{FF2B5EF4-FFF2-40B4-BE49-F238E27FC236}">
                <a16:creationId xmlns:a16="http://schemas.microsoft.com/office/drawing/2014/main" id="{9C7FE002-FB66-05E0-9F12-C2EC73E05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05" y="413886"/>
            <a:ext cx="6444113" cy="644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36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F0094-373E-C19E-C0FF-90CE3123604A}"/>
              </a:ext>
            </a:extLst>
          </p:cNvPr>
          <p:cNvSpPr>
            <a:spLocks noGrp="1"/>
          </p:cNvSpPr>
          <p:nvPr>
            <p:ph type="title"/>
          </p:nvPr>
        </p:nvSpPr>
        <p:spPr>
          <a:xfrm>
            <a:off x="5496821" y="1371600"/>
            <a:ext cx="6034187" cy="1097280"/>
          </a:xfrm>
        </p:spPr>
        <p:txBody>
          <a:bodyPr>
            <a:normAutofit/>
          </a:bodyPr>
          <a:lstStyle/>
          <a:p>
            <a:r>
              <a:rPr lang="en-GB" dirty="0"/>
              <a:t>Activity: Reframing</a:t>
            </a:r>
          </a:p>
        </p:txBody>
      </p:sp>
      <p:pic>
        <p:nvPicPr>
          <p:cNvPr id="7170" name="Picture 2" descr="Penny For Your Thoughts: Why Quality Thinking Is Declining Worldwide">
            <a:extLst>
              <a:ext uri="{FF2B5EF4-FFF2-40B4-BE49-F238E27FC236}">
                <a16:creationId xmlns:a16="http://schemas.microsoft.com/office/drawing/2014/main" id="{3AD505D3-7169-10FF-19DE-C25B41611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45" r="40690" b="-2"/>
          <a:stretch>
            <a:fillRect/>
          </a:stretch>
        </p:blipFill>
        <p:spPr bwMode="auto">
          <a:xfrm>
            <a:off x="20" y="10"/>
            <a:ext cx="4857871"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177" name="Straight Connector 7176">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AD4ECC-C321-EA54-E4F9-0E35BD497932}"/>
              </a:ext>
            </a:extLst>
          </p:cNvPr>
          <p:cNvSpPr>
            <a:spLocks noGrp="1"/>
          </p:cNvSpPr>
          <p:nvPr>
            <p:ph idx="1"/>
          </p:nvPr>
        </p:nvSpPr>
        <p:spPr>
          <a:xfrm>
            <a:off x="5496821" y="2633236"/>
            <a:ext cx="6034187" cy="3664687"/>
          </a:xfrm>
        </p:spPr>
        <p:txBody>
          <a:bodyPr>
            <a:normAutofit/>
          </a:bodyPr>
          <a:lstStyle/>
          <a:p>
            <a:r>
              <a:rPr lang="en-GB" dirty="0">
                <a:latin typeface="+mj-lt"/>
              </a:rPr>
              <a:t>Now reframe that negative experience that you had using the three P model </a:t>
            </a:r>
            <a:r>
              <a:rPr lang="en-GB" dirty="0" err="1">
                <a:latin typeface="+mj-lt"/>
              </a:rPr>
              <a:t>i.e</a:t>
            </a:r>
            <a:r>
              <a:rPr lang="en-GB" dirty="0">
                <a:latin typeface="+mj-lt"/>
              </a:rPr>
              <a:t>:</a:t>
            </a:r>
          </a:p>
          <a:p>
            <a:endParaRPr lang="en-GB" dirty="0">
              <a:latin typeface="+mj-lt"/>
            </a:endParaRPr>
          </a:p>
          <a:p>
            <a:pPr marL="800100" lvl="1" indent="-342900">
              <a:spcAft>
                <a:spcPts val="800"/>
              </a:spcAft>
              <a:buFont typeface="+mj-lt"/>
              <a:buAutoNum type="arabicPeriod"/>
              <a:tabLst>
                <a:tab pos="457200" algn="l"/>
              </a:tabLst>
            </a:pPr>
            <a:r>
              <a:rPr lang="en-GB" kern="100" dirty="0">
                <a:latin typeface="+mj-lt"/>
                <a:ea typeface="Aptos" panose="020B0004020202020204" pitchFamily="34" charset="0"/>
                <a:cs typeface="Times New Roman" panose="02020603050405020304" pitchFamily="18" charset="0"/>
              </a:rPr>
              <a:t>It wasn’t personal because…</a:t>
            </a:r>
            <a:endParaRPr lang="en-GB" kern="100" dirty="0">
              <a:effectLst/>
              <a:latin typeface="+mj-lt"/>
              <a:ea typeface="Aptos" panose="020B0004020202020204" pitchFamily="34" charset="0"/>
              <a:cs typeface="Times New Roman" panose="02020603050405020304" pitchFamily="18" charset="0"/>
            </a:endParaRPr>
          </a:p>
          <a:p>
            <a:pPr marL="800100" lvl="1" indent="-342900">
              <a:spcAft>
                <a:spcPts val="800"/>
              </a:spcAft>
              <a:buFont typeface="+mj-lt"/>
              <a:buAutoNum type="arabicPeriod"/>
              <a:tabLst>
                <a:tab pos="457200" algn="l"/>
              </a:tabLst>
            </a:pPr>
            <a:r>
              <a:rPr lang="en-GB" kern="100" dirty="0">
                <a:effectLst/>
                <a:latin typeface="+mj-lt"/>
                <a:ea typeface="Aptos" panose="020B0004020202020204" pitchFamily="34" charset="0"/>
                <a:cs typeface="Times New Roman" panose="02020603050405020304" pitchFamily="18" charset="0"/>
              </a:rPr>
              <a:t>It didn’t affect everything because …</a:t>
            </a:r>
          </a:p>
          <a:p>
            <a:pPr marL="800100" lvl="1" indent="-342900">
              <a:spcAft>
                <a:spcPts val="800"/>
              </a:spcAft>
              <a:buFont typeface="+mj-lt"/>
              <a:buAutoNum type="arabicPeriod"/>
              <a:tabLst>
                <a:tab pos="457200" algn="l"/>
              </a:tabLst>
            </a:pPr>
            <a:r>
              <a:rPr lang="en-GB" kern="100" dirty="0">
                <a:effectLst/>
                <a:latin typeface="+mj-lt"/>
                <a:ea typeface="Aptos" panose="020B0004020202020204" pitchFamily="34" charset="0"/>
                <a:cs typeface="Times New Roman" panose="02020603050405020304" pitchFamily="18" charset="0"/>
              </a:rPr>
              <a:t>It won't always be this way because …</a:t>
            </a:r>
          </a:p>
          <a:p>
            <a:pPr marL="457200" lvl="1" indent="0">
              <a:spcAft>
                <a:spcPts val="800"/>
              </a:spcAft>
              <a:buNone/>
              <a:tabLst>
                <a:tab pos="457200" algn="l"/>
              </a:tabLst>
            </a:pPr>
            <a:endParaRPr lang="en-GB" dirty="0"/>
          </a:p>
        </p:txBody>
      </p:sp>
    </p:spTree>
    <p:extLst>
      <p:ext uri="{BB962C8B-B14F-4D97-AF65-F5344CB8AC3E}">
        <p14:creationId xmlns:p14="http://schemas.microsoft.com/office/powerpoint/2010/main" val="315148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0A3D-8BC1-085F-F86B-722B64369FB3}"/>
              </a:ext>
            </a:extLst>
          </p:cNvPr>
          <p:cNvSpPr>
            <a:spLocks noGrp="1"/>
          </p:cNvSpPr>
          <p:nvPr>
            <p:ph type="title"/>
          </p:nvPr>
        </p:nvSpPr>
        <p:spPr>
          <a:xfrm>
            <a:off x="425969" y="807887"/>
            <a:ext cx="10515600" cy="1325563"/>
          </a:xfrm>
        </p:spPr>
        <p:txBody>
          <a:bodyPr anchor="ctr">
            <a:normAutofit/>
          </a:bodyPr>
          <a:lstStyle/>
          <a:p>
            <a:pPr lvl="0"/>
            <a:r>
              <a:rPr lang="en-GB" altLang="en-US" dirty="0"/>
              <a:t>Example: A Lesson That Didn’t Go Well</a:t>
            </a:r>
          </a:p>
        </p:txBody>
      </p:sp>
      <p:graphicFrame>
        <p:nvGraphicFramePr>
          <p:cNvPr id="4" name="Content Placeholder 3">
            <a:extLst>
              <a:ext uri="{FF2B5EF4-FFF2-40B4-BE49-F238E27FC236}">
                <a16:creationId xmlns:a16="http://schemas.microsoft.com/office/drawing/2014/main" id="{4EB68D6E-B230-0B1C-6965-4D1074B41B7B}"/>
              </a:ext>
            </a:extLst>
          </p:cNvPr>
          <p:cNvGraphicFramePr>
            <a:graphicFrameLocks noGrp="1"/>
          </p:cNvGraphicFramePr>
          <p:nvPr>
            <p:ph idx="1"/>
            <p:extLst>
              <p:ext uri="{D42A27DB-BD31-4B8C-83A1-F6EECF244321}">
                <p14:modId xmlns:p14="http://schemas.microsoft.com/office/powerpoint/2010/main" val="1335700770"/>
              </p:ext>
            </p:extLst>
          </p:nvPr>
        </p:nvGraphicFramePr>
        <p:xfrm>
          <a:off x="425969" y="2226936"/>
          <a:ext cx="11101013" cy="4265939"/>
        </p:xfrm>
        <a:graphic>
          <a:graphicData uri="http://schemas.openxmlformats.org/drawingml/2006/table">
            <a:tbl>
              <a:tblPr firstRow="1" firstCol="1" bandRow="1">
                <a:tableStyleId>{5C22544A-7EE6-4342-B048-85BDC9FD1C3A}</a:tableStyleId>
              </a:tblPr>
              <a:tblGrid>
                <a:gridCol w="1716801">
                  <a:extLst>
                    <a:ext uri="{9D8B030D-6E8A-4147-A177-3AD203B41FA5}">
                      <a16:colId xmlns:a16="http://schemas.microsoft.com/office/drawing/2014/main" val="495500907"/>
                    </a:ext>
                  </a:extLst>
                </a:gridCol>
                <a:gridCol w="4624346">
                  <a:extLst>
                    <a:ext uri="{9D8B030D-6E8A-4147-A177-3AD203B41FA5}">
                      <a16:colId xmlns:a16="http://schemas.microsoft.com/office/drawing/2014/main" val="3818965201"/>
                    </a:ext>
                  </a:extLst>
                </a:gridCol>
                <a:gridCol w="4759866">
                  <a:extLst>
                    <a:ext uri="{9D8B030D-6E8A-4147-A177-3AD203B41FA5}">
                      <a16:colId xmlns:a16="http://schemas.microsoft.com/office/drawing/2014/main" val="2756972972"/>
                    </a:ext>
                  </a:extLst>
                </a:gridCol>
              </a:tblGrid>
              <a:tr h="437893">
                <a:tc>
                  <a:txBody>
                    <a:bodyPr/>
                    <a:lstStyle/>
                    <a:p>
                      <a:pPr>
                        <a:lnSpc>
                          <a:spcPct val="115000"/>
                        </a:lnSpc>
                        <a:spcAft>
                          <a:spcPts val="800"/>
                        </a:spcAft>
                      </a:pPr>
                      <a:r>
                        <a:rPr lang="en-GB" sz="2100" kern="100" dirty="0">
                          <a:effectLst/>
                        </a:rPr>
                        <a:t>3 P’s</a:t>
                      </a:r>
                      <a:endParaRPr lang="en-GB" sz="2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429" marR="16429" marT="16429" marB="16429" anchor="ctr"/>
                </a:tc>
                <a:tc>
                  <a:txBody>
                    <a:bodyPr/>
                    <a:lstStyle/>
                    <a:p>
                      <a:pPr>
                        <a:lnSpc>
                          <a:spcPct val="115000"/>
                        </a:lnSpc>
                        <a:spcAft>
                          <a:spcPts val="800"/>
                        </a:spcAft>
                      </a:pPr>
                      <a:r>
                        <a:rPr lang="en-GB" sz="2100" kern="100" dirty="0">
                          <a:effectLst/>
                        </a:rPr>
                        <a:t>Pessimistic Thinking</a:t>
                      </a:r>
                      <a:endParaRPr lang="en-GB" sz="2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429" marR="16429" marT="16429" marB="16429" anchor="ctr"/>
                </a:tc>
                <a:tc>
                  <a:txBody>
                    <a:bodyPr/>
                    <a:lstStyle/>
                    <a:p>
                      <a:pPr>
                        <a:lnSpc>
                          <a:spcPct val="115000"/>
                        </a:lnSpc>
                        <a:spcAft>
                          <a:spcPts val="800"/>
                        </a:spcAft>
                      </a:pPr>
                      <a:r>
                        <a:rPr lang="en-GB" sz="2100" kern="100" dirty="0">
                          <a:effectLst/>
                        </a:rPr>
                        <a:t>Optimistic Thinking </a:t>
                      </a:r>
                      <a:endParaRPr lang="en-GB" sz="2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429" marR="16429" marT="16429" marB="16429" anchor="ctr"/>
                </a:tc>
                <a:extLst>
                  <a:ext uri="{0D108BD9-81ED-4DB2-BD59-A6C34878D82A}">
                    <a16:rowId xmlns:a16="http://schemas.microsoft.com/office/drawing/2014/main" val="868714927"/>
                  </a:ext>
                </a:extLst>
              </a:tr>
              <a:tr h="1163407">
                <a:tc>
                  <a:txBody>
                    <a:bodyPr/>
                    <a:lstStyle/>
                    <a:p>
                      <a:pPr>
                        <a:lnSpc>
                          <a:spcPct val="115000"/>
                        </a:lnSpc>
                        <a:spcAft>
                          <a:spcPts val="800"/>
                        </a:spcAft>
                      </a:pPr>
                      <a:r>
                        <a:rPr lang="en-GB" sz="2400" kern="100" dirty="0">
                          <a:effectLst/>
                        </a:rPr>
                        <a:t>Personal</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429" marR="16429" marT="16429" marB="16429" anchor="ctr"/>
                </a:tc>
                <a:tc>
                  <a:txBody>
                    <a:bodyPr/>
                    <a:lstStyle/>
                    <a:p>
                      <a:pPr algn="ctr">
                        <a:lnSpc>
                          <a:spcPct val="115000"/>
                        </a:lnSpc>
                        <a:spcAft>
                          <a:spcPts val="800"/>
                        </a:spcAft>
                      </a:pPr>
                      <a:r>
                        <a:rPr lang="en-GB" sz="2000" b="0" kern="100" dirty="0">
                          <a:solidFill>
                            <a:schemeClr val="tx1"/>
                          </a:solidFill>
                          <a:effectLst/>
                          <a:latin typeface="+mn-lt"/>
                        </a:rPr>
                        <a:t>“I’m just not good at teaching. It’s my fault it went badly.”</a:t>
                      </a:r>
                      <a:endParaRPr lang="en-GB" sz="2000" b="0" kern="100" dirty="0">
                        <a:solidFill>
                          <a:schemeClr val="tx1"/>
                        </a:solidFill>
                        <a:effectLst/>
                        <a:latin typeface="+mn-lt"/>
                        <a:ea typeface="Aptos" panose="020B0004020202020204" pitchFamily="34" charset="0"/>
                        <a:cs typeface="Times New Roman" panose="02020603050405020304" pitchFamily="18" charset="0"/>
                      </a:endParaRPr>
                    </a:p>
                  </a:txBody>
                  <a:tcPr marL="16429" marR="16429" marT="16429" marB="16429" anchor="ctr">
                    <a:solidFill>
                      <a:schemeClr val="accent1">
                        <a:lumMod val="20000"/>
                        <a:lumOff val="80000"/>
                      </a:schemeClr>
                    </a:solidFill>
                  </a:tcPr>
                </a:tc>
                <a:tc>
                  <a:txBody>
                    <a:bodyPr/>
                    <a:lstStyle/>
                    <a:p>
                      <a:pPr algn="ctr">
                        <a:lnSpc>
                          <a:spcPct val="115000"/>
                        </a:lnSpc>
                        <a:spcAft>
                          <a:spcPts val="800"/>
                        </a:spcAft>
                      </a:pPr>
                      <a:r>
                        <a:rPr lang="en-GB" sz="2000" b="0" kern="100" dirty="0">
                          <a:solidFill>
                            <a:schemeClr val="tx1"/>
                          </a:solidFill>
                          <a:effectLst/>
                          <a:latin typeface="+mn-lt"/>
                        </a:rPr>
                        <a:t>“There were a few things that didn’t go well today, but I can learn and adapt. This doesn’t define me.”</a:t>
                      </a:r>
                      <a:endParaRPr lang="en-GB" sz="2000" b="0" kern="100" dirty="0">
                        <a:solidFill>
                          <a:schemeClr val="tx1"/>
                        </a:solidFill>
                        <a:effectLst/>
                        <a:latin typeface="+mn-lt"/>
                        <a:ea typeface="Aptos" panose="020B0004020202020204" pitchFamily="34" charset="0"/>
                        <a:cs typeface="Times New Roman" panose="02020603050405020304" pitchFamily="18" charset="0"/>
                      </a:endParaRPr>
                    </a:p>
                  </a:txBody>
                  <a:tcPr marL="16429" marR="16429" marT="16429" marB="16429" anchor="ctr">
                    <a:solidFill>
                      <a:schemeClr val="accent1">
                        <a:lumMod val="60000"/>
                        <a:lumOff val="40000"/>
                      </a:schemeClr>
                    </a:solidFill>
                  </a:tcPr>
                </a:tc>
                <a:extLst>
                  <a:ext uri="{0D108BD9-81ED-4DB2-BD59-A6C34878D82A}">
                    <a16:rowId xmlns:a16="http://schemas.microsoft.com/office/drawing/2014/main" val="964744505"/>
                  </a:ext>
                </a:extLst>
              </a:tr>
              <a:tr h="1163407">
                <a:tc>
                  <a:txBody>
                    <a:bodyPr/>
                    <a:lstStyle/>
                    <a:p>
                      <a:pPr>
                        <a:lnSpc>
                          <a:spcPct val="115000"/>
                        </a:lnSpc>
                        <a:spcAft>
                          <a:spcPts val="800"/>
                        </a:spcAft>
                      </a:pPr>
                      <a:r>
                        <a:rPr lang="en-GB" sz="2400" kern="100" dirty="0">
                          <a:effectLst/>
                        </a:rPr>
                        <a:t>Pervasive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429" marR="16429" marT="16429" marB="16429" anchor="ctr"/>
                </a:tc>
                <a:tc>
                  <a:txBody>
                    <a:bodyPr/>
                    <a:lstStyle/>
                    <a:p>
                      <a:pPr algn="ctr">
                        <a:lnSpc>
                          <a:spcPct val="115000"/>
                        </a:lnSpc>
                        <a:spcAft>
                          <a:spcPts val="800"/>
                        </a:spcAft>
                      </a:pPr>
                      <a:r>
                        <a:rPr lang="en-GB" sz="2000" b="0" kern="100" dirty="0">
                          <a:solidFill>
                            <a:schemeClr val="tx1"/>
                          </a:solidFill>
                          <a:effectLst/>
                          <a:latin typeface="+mn-lt"/>
                        </a:rPr>
                        <a:t>“If I can’t manage this one class, I must be a bad teacher altogether.”</a:t>
                      </a:r>
                      <a:endParaRPr lang="en-GB" sz="2000" b="0" kern="100" dirty="0">
                        <a:solidFill>
                          <a:schemeClr val="tx1"/>
                        </a:solidFill>
                        <a:effectLst/>
                        <a:latin typeface="+mn-lt"/>
                        <a:ea typeface="Aptos" panose="020B0004020202020204" pitchFamily="34" charset="0"/>
                        <a:cs typeface="Times New Roman" panose="02020603050405020304" pitchFamily="18" charset="0"/>
                      </a:endParaRPr>
                    </a:p>
                  </a:txBody>
                  <a:tcPr marL="16429" marR="16429" marT="16429" marB="16429" anchor="ctr">
                    <a:solidFill>
                      <a:schemeClr val="accent1">
                        <a:lumMod val="20000"/>
                        <a:lumOff val="80000"/>
                      </a:schemeClr>
                    </a:solidFill>
                  </a:tcPr>
                </a:tc>
                <a:tc>
                  <a:txBody>
                    <a:bodyPr/>
                    <a:lstStyle/>
                    <a:p>
                      <a:pPr algn="ctr">
                        <a:lnSpc>
                          <a:spcPct val="115000"/>
                        </a:lnSpc>
                        <a:spcAft>
                          <a:spcPts val="800"/>
                        </a:spcAft>
                      </a:pPr>
                      <a:r>
                        <a:rPr lang="en-GB" sz="2000" b="0" kern="100" dirty="0">
                          <a:solidFill>
                            <a:schemeClr val="tx1"/>
                          </a:solidFill>
                          <a:effectLst/>
                          <a:latin typeface="+mn-lt"/>
                        </a:rPr>
                        <a:t>“This was one difficult moment in one class — I’m still doing well in many other areas of my teaching.”</a:t>
                      </a:r>
                      <a:endParaRPr lang="en-GB" sz="2000" b="0" kern="100" dirty="0">
                        <a:solidFill>
                          <a:schemeClr val="tx1"/>
                        </a:solidFill>
                        <a:effectLst/>
                        <a:latin typeface="+mn-lt"/>
                        <a:ea typeface="Aptos" panose="020B0004020202020204" pitchFamily="34" charset="0"/>
                        <a:cs typeface="Times New Roman" panose="02020603050405020304" pitchFamily="18" charset="0"/>
                      </a:endParaRPr>
                    </a:p>
                  </a:txBody>
                  <a:tcPr marL="16429" marR="16429" marT="16429" marB="16429" anchor="ctr">
                    <a:solidFill>
                      <a:schemeClr val="accent1">
                        <a:lumMod val="60000"/>
                        <a:lumOff val="40000"/>
                      </a:schemeClr>
                    </a:solidFill>
                  </a:tcPr>
                </a:tc>
                <a:extLst>
                  <a:ext uri="{0D108BD9-81ED-4DB2-BD59-A6C34878D82A}">
                    <a16:rowId xmlns:a16="http://schemas.microsoft.com/office/drawing/2014/main" val="728623135"/>
                  </a:ext>
                </a:extLst>
              </a:tr>
              <a:tr h="1163407">
                <a:tc>
                  <a:txBody>
                    <a:bodyPr/>
                    <a:lstStyle/>
                    <a:p>
                      <a:pPr marL="0" algn="l" rtl="0" eaLnBrk="1" fontAlgn="ctr" latinLnBrk="0" hangingPunct="1">
                        <a:lnSpc>
                          <a:spcPct val="115000"/>
                        </a:lnSpc>
                        <a:spcBef>
                          <a:spcPts val="0"/>
                        </a:spcBef>
                        <a:spcAft>
                          <a:spcPts val="800"/>
                        </a:spcAft>
                      </a:pPr>
                      <a:r>
                        <a:rPr lang="en-GB" sz="2400" b="1" i="0" u="none" strike="noStrike" kern="100" dirty="0">
                          <a:solidFill>
                            <a:srgbClr val="FFFFFF"/>
                          </a:solidFill>
                          <a:effectLst/>
                          <a:latin typeface="+mj-lt"/>
                        </a:rPr>
                        <a:t>Permanent</a:t>
                      </a:r>
                      <a:endParaRPr lang="en-GB" sz="2400" b="0" i="0" u="none" strike="noStrike" dirty="0">
                        <a:effectLst/>
                        <a:latin typeface="+mj-lt"/>
                      </a:endParaRPr>
                    </a:p>
                  </a:txBody>
                  <a:tcPr marL="16429" marR="16429" marT="16429" marB="16429" anchor="ct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GB" sz="2000" b="0" i="0" u="none" strike="noStrike" kern="100" dirty="0">
                          <a:solidFill>
                            <a:schemeClr val="tx1"/>
                          </a:solidFill>
                          <a:effectLst/>
                          <a:latin typeface="+mn-lt"/>
                        </a:rPr>
                        <a:t>“It’s always like this with this class. I’ll never improve.”</a:t>
                      </a:r>
                      <a:endParaRPr lang="en-GB" sz="2000" b="0" i="0" u="none" strike="noStrike" dirty="0">
                        <a:solidFill>
                          <a:schemeClr val="tx1"/>
                        </a:solidFill>
                        <a:effectLst/>
                        <a:latin typeface="+mn-lt"/>
                      </a:endParaRPr>
                    </a:p>
                    <a:p>
                      <a:pPr algn="ctr">
                        <a:lnSpc>
                          <a:spcPct val="115000"/>
                        </a:lnSpc>
                        <a:spcAft>
                          <a:spcPts val="800"/>
                        </a:spcAft>
                      </a:pPr>
                      <a:endParaRPr lang="en-GB" sz="2000" b="0" kern="100" dirty="0">
                        <a:solidFill>
                          <a:schemeClr val="tx1"/>
                        </a:solidFill>
                        <a:effectLst/>
                        <a:latin typeface="+mn-lt"/>
                        <a:ea typeface="Aptos" panose="020B0004020202020204" pitchFamily="34" charset="0"/>
                        <a:cs typeface="Times New Roman" panose="02020603050405020304" pitchFamily="18" charset="0"/>
                      </a:endParaRPr>
                    </a:p>
                  </a:txBody>
                  <a:tcPr marL="16429" marR="16429" marT="16429" marB="16429" anchor="c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GB" sz="2000" b="0" i="0" u="none" strike="noStrike" kern="100" dirty="0">
                          <a:solidFill>
                            <a:schemeClr val="tx1"/>
                          </a:solidFill>
                          <a:effectLst/>
                          <a:latin typeface="+mn-lt"/>
                        </a:rPr>
                        <a:t>“Today was difficult, but it doesn’t mean future lessons will be. I’ve had good lessons before, and I will again.”</a:t>
                      </a:r>
                      <a:endParaRPr lang="en-GB" sz="2000" b="0" i="0" u="none" strike="noStrike" dirty="0">
                        <a:solidFill>
                          <a:schemeClr val="tx1"/>
                        </a:solidFill>
                        <a:effectLst/>
                        <a:latin typeface="+mn-lt"/>
                      </a:endParaRPr>
                    </a:p>
                    <a:p>
                      <a:pPr algn="ctr">
                        <a:lnSpc>
                          <a:spcPct val="115000"/>
                        </a:lnSpc>
                        <a:spcAft>
                          <a:spcPts val="800"/>
                        </a:spcAft>
                      </a:pPr>
                      <a:endParaRPr lang="en-GB" sz="2000" b="0" kern="100" dirty="0">
                        <a:solidFill>
                          <a:schemeClr val="tx1"/>
                        </a:solidFill>
                        <a:effectLst/>
                        <a:latin typeface="+mn-lt"/>
                        <a:ea typeface="Aptos" panose="020B0004020202020204" pitchFamily="34" charset="0"/>
                        <a:cs typeface="Times New Roman" panose="02020603050405020304" pitchFamily="18" charset="0"/>
                      </a:endParaRPr>
                    </a:p>
                  </a:txBody>
                  <a:tcPr marL="16429" marR="16429" marT="16429" marB="16429" anchor="ctr">
                    <a:solidFill>
                      <a:schemeClr val="accent1">
                        <a:lumMod val="60000"/>
                        <a:lumOff val="40000"/>
                      </a:schemeClr>
                    </a:solidFill>
                  </a:tcPr>
                </a:tc>
                <a:extLst>
                  <a:ext uri="{0D108BD9-81ED-4DB2-BD59-A6C34878D82A}">
                    <a16:rowId xmlns:a16="http://schemas.microsoft.com/office/drawing/2014/main" val="3953202140"/>
                  </a:ext>
                </a:extLst>
              </a:tr>
            </a:tbl>
          </a:graphicData>
        </a:graphic>
      </p:graphicFrame>
    </p:spTree>
    <p:extLst>
      <p:ext uri="{BB962C8B-B14F-4D97-AF65-F5344CB8AC3E}">
        <p14:creationId xmlns:p14="http://schemas.microsoft.com/office/powerpoint/2010/main" val="1435529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4105" name="Rectangle 4104">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ow Emotional Intelligence Makes You a Better Leader">
            <a:extLst>
              <a:ext uri="{FF2B5EF4-FFF2-40B4-BE49-F238E27FC236}">
                <a16:creationId xmlns:a16="http://schemas.microsoft.com/office/drawing/2014/main" id="{033B19C5-B600-14D9-BC60-C9251B3DD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97" r="11215" b="-2"/>
          <a:stretch>
            <a:fillRect/>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4106">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0820B-03A4-2A20-19B9-4E6AC3F1754A}"/>
              </a:ext>
            </a:extLst>
          </p:cNvPr>
          <p:cNvSpPr>
            <a:spLocks noGrp="1"/>
          </p:cNvSpPr>
          <p:nvPr>
            <p:ph type="title"/>
          </p:nvPr>
        </p:nvSpPr>
        <p:spPr>
          <a:xfrm>
            <a:off x="640080" y="914400"/>
            <a:ext cx="4892948" cy="3427867"/>
          </a:xfrm>
        </p:spPr>
        <p:txBody>
          <a:bodyPr vert="horz" lIns="91440" tIns="45720" rIns="91440" bIns="45720" rtlCol="0" anchor="t">
            <a:normAutofit/>
          </a:bodyPr>
          <a:lstStyle/>
          <a:p>
            <a:r>
              <a:rPr lang="en-US" b="1" kern="1200">
                <a:solidFill>
                  <a:srgbClr val="FFFFFF"/>
                </a:solidFill>
                <a:latin typeface="+mj-lt"/>
                <a:ea typeface="+mj-ea"/>
                <a:cs typeface="+mj-cs"/>
              </a:rPr>
              <a:t>2. Promoting Emotional Awareness</a:t>
            </a:r>
          </a:p>
        </p:txBody>
      </p:sp>
      <p:sp>
        <p:nvSpPr>
          <p:cNvPr id="4" name="Text Placeholder 3">
            <a:extLst>
              <a:ext uri="{FF2B5EF4-FFF2-40B4-BE49-F238E27FC236}">
                <a16:creationId xmlns:a16="http://schemas.microsoft.com/office/drawing/2014/main" id="{8E292DD7-C4F6-1D08-AD6E-0F45EA5A1550}"/>
              </a:ext>
            </a:extLst>
          </p:cNvPr>
          <p:cNvSpPr>
            <a:spLocks noGrp="1"/>
          </p:cNvSpPr>
          <p:nvPr>
            <p:ph type="body" idx="1"/>
          </p:nvPr>
        </p:nvSpPr>
        <p:spPr>
          <a:xfrm>
            <a:off x="650970" y="5253051"/>
            <a:ext cx="4892948" cy="812923"/>
          </a:xfrm>
        </p:spPr>
        <p:txBody>
          <a:bodyPr vert="horz" lIns="91440" tIns="45720" rIns="91440" bIns="45720" rtlCol="0" anchor="t">
            <a:normAutofit/>
          </a:bodyPr>
          <a:lstStyle/>
          <a:p>
            <a:pPr>
              <a:lnSpc>
                <a:spcPct val="130000"/>
              </a:lnSpc>
            </a:pPr>
            <a:r>
              <a:rPr lang="en-US" sz="1800" b="1" cap="all" spc="300">
                <a:solidFill>
                  <a:srgbClr val="FFFFFF"/>
                </a:solidFill>
              </a:rPr>
              <a:t>The ACT model</a:t>
            </a:r>
          </a:p>
        </p:txBody>
      </p:sp>
      <p:cxnSp>
        <p:nvCxnSpPr>
          <p:cNvPr id="4109" name="Straight Connector 4108">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74360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688F-79A4-6ECB-D91A-88BFE209B7D0}"/>
              </a:ext>
            </a:extLst>
          </p:cNvPr>
          <p:cNvSpPr>
            <a:spLocks noGrp="1"/>
          </p:cNvSpPr>
          <p:nvPr>
            <p:ph type="title"/>
          </p:nvPr>
        </p:nvSpPr>
        <p:spPr/>
        <p:txBody>
          <a:bodyPr/>
          <a:lstStyle/>
          <a:p>
            <a:r>
              <a:rPr lang="en-GB" dirty="0"/>
              <a:t>Project Overview</a:t>
            </a:r>
          </a:p>
        </p:txBody>
      </p:sp>
      <p:sp>
        <p:nvSpPr>
          <p:cNvPr id="4" name="Text Placeholder 3">
            <a:extLst>
              <a:ext uri="{FF2B5EF4-FFF2-40B4-BE49-F238E27FC236}">
                <a16:creationId xmlns:a16="http://schemas.microsoft.com/office/drawing/2014/main" id="{88A8F44F-AB42-1553-CD28-A1EF903B8CF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5470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8015-BF13-4DB4-1E27-BC18057FBD25}"/>
              </a:ext>
            </a:extLst>
          </p:cNvPr>
          <p:cNvSpPr>
            <a:spLocks noGrp="1"/>
          </p:cNvSpPr>
          <p:nvPr>
            <p:ph type="title"/>
          </p:nvPr>
        </p:nvSpPr>
        <p:spPr/>
        <p:txBody>
          <a:bodyPr/>
          <a:lstStyle/>
          <a:p>
            <a:r>
              <a:rPr lang="en-GB" dirty="0"/>
              <a:t>The ACT model</a:t>
            </a:r>
          </a:p>
        </p:txBody>
      </p:sp>
      <p:sp>
        <p:nvSpPr>
          <p:cNvPr id="3" name="Content Placeholder 2">
            <a:extLst>
              <a:ext uri="{FF2B5EF4-FFF2-40B4-BE49-F238E27FC236}">
                <a16:creationId xmlns:a16="http://schemas.microsoft.com/office/drawing/2014/main" id="{F200ECD4-A4CB-890D-E1E3-40642178245B}"/>
              </a:ext>
            </a:extLst>
          </p:cNvPr>
          <p:cNvSpPr>
            <a:spLocks noGrp="1"/>
          </p:cNvSpPr>
          <p:nvPr>
            <p:ph idx="1"/>
          </p:nvPr>
        </p:nvSpPr>
        <p:spPr>
          <a:xfrm>
            <a:off x="640079" y="2370571"/>
            <a:ext cx="10912522" cy="4351338"/>
          </a:xfrm>
        </p:spPr>
        <p:txBody>
          <a:bodyPr>
            <a:normAutofit/>
          </a:bodyPr>
          <a:lstStyle/>
          <a:p>
            <a:pPr marL="0" lvl="0" indent="0">
              <a:lnSpc>
                <a:spcPct val="115000"/>
              </a:lnSpc>
              <a:spcAft>
                <a:spcPts val="800"/>
              </a:spcAft>
              <a:buSzPts val="1000"/>
              <a:buNone/>
              <a:tabLst>
                <a:tab pos="457200" algn="l"/>
              </a:tabLst>
            </a:pPr>
            <a:r>
              <a:rPr lang="en-GB" kern="100" dirty="0">
                <a:latin typeface="+mj-lt"/>
                <a:ea typeface="Aptos" panose="020B0004020202020204" pitchFamily="34" charset="0"/>
                <a:cs typeface="Times New Roman" panose="02020603050405020304" pitchFamily="18" charset="0"/>
              </a:rPr>
              <a:t>Helps an individual to shift from being emotionally reactive to emotionally responsive (emotionally intelligent)</a:t>
            </a:r>
          </a:p>
          <a:p>
            <a:pPr marL="0" lvl="0" indent="0">
              <a:lnSpc>
                <a:spcPct val="115000"/>
              </a:lnSpc>
              <a:spcAft>
                <a:spcPts val="800"/>
              </a:spcAft>
              <a:buSzPts val="1000"/>
              <a:buNone/>
              <a:tabLst>
                <a:tab pos="457200" algn="l"/>
              </a:tabLst>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indent="-514350">
              <a:buFont typeface="+mj-lt"/>
              <a:buAutoNum type="arabicPeriod"/>
            </a:pPr>
            <a:r>
              <a:rPr lang="en-GB" b="1" dirty="0"/>
              <a:t>Awareness: </a:t>
            </a:r>
            <a:r>
              <a:rPr lang="en-GB" dirty="0"/>
              <a:t>Recognise what you’re feeling</a:t>
            </a:r>
            <a:endParaRPr lang="en-GB" b="1" dirty="0"/>
          </a:p>
          <a:p>
            <a:pPr marL="514350" indent="-514350">
              <a:buFont typeface="+mj-lt"/>
              <a:buAutoNum type="arabicPeriod"/>
            </a:pPr>
            <a:r>
              <a:rPr lang="en-GB" b="1" dirty="0"/>
              <a:t>Check thoughts: </a:t>
            </a:r>
            <a:r>
              <a:rPr lang="en-GB" dirty="0"/>
              <a:t>What story are you telling yourself?</a:t>
            </a:r>
            <a:endParaRPr lang="en-GB" b="1" dirty="0"/>
          </a:p>
          <a:p>
            <a:pPr marL="514350" indent="-514350">
              <a:buFont typeface="+mj-lt"/>
              <a:buAutoNum type="arabicPeriod"/>
            </a:pPr>
            <a:r>
              <a:rPr lang="en-GB" b="1" dirty="0"/>
              <a:t>Try alternatives: </a:t>
            </a:r>
            <a:r>
              <a:rPr lang="en-GB" dirty="0"/>
              <a:t>Choosing a better response</a:t>
            </a:r>
            <a:endParaRPr lang="en-GB" b="1" dirty="0"/>
          </a:p>
        </p:txBody>
      </p:sp>
    </p:spTree>
    <p:extLst>
      <p:ext uri="{BB962C8B-B14F-4D97-AF65-F5344CB8AC3E}">
        <p14:creationId xmlns:p14="http://schemas.microsoft.com/office/powerpoint/2010/main" val="369710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F6EB570-1DF0-561D-36A4-1F0468E5E5EC}"/>
              </a:ext>
            </a:extLst>
          </p:cNvPr>
          <p:cNvSpPr>
            <a:spLocks noGrp="1"/>
          </p:cNvSpPr>
          <p:nvPr>
            <p:ph type="title"/>
          </p:nvPr>
        </p:nvSpPr>
        <p:spPr>
          <a:xfrm>
            <a:off x="640080" y="1371600"/>
            <a:ext cx="10169091" cy="1097280"/>
          </a:xfrm>
        </p:spPr>
        <p:txBody>
          <a:bodyPr>
            <a:normAutofit/>
          </a:bodyPr>
          <a:lstStyle/>
          <a:p>
            <a:pPr>
              <a:lnSpc>
                <a:spcPct val="90000"/>
              </a:lnSpc>
            </a:pPr>
            <a:r>
              <a:rPr lang="en-GB" sz="3400" dirty="0"/>
              <a:t>A = Awareness (Recognise what you’re feeling)</a:t>
            </a:r>
          </a:p>
        </p:txBody>
      </p:sp>
      <p:cxnSp>
        <p:nvCxnSpPr>
          <p:cNvPr id="13" name="Straight Connector 12">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40D9B3D0-9771-33E9-8174-4F1D2919249B}"/>
              </a:ext>
            </a:extLst>
          </p:cNvPr>
          <p:cNvSpPr>
            <a:spLocks noGrp="1"/>
          </p:cNvSpPr>
          <p:nvPr>
            <p:ph idx="1"/>
          </p:nvPr>
        </p:nvSpPr>
        <p:spPr>
          <a:xfrm>
            <a:off x="640080" y="2633236"/>
            <a:ext cx="5737860" cy="3666980"/>
          </a:xfrm>
        </p:spPr>
        <p:txBody>
          <a:bodyPr>
            <a:normAutofit/>
          </a:bodyPr>
          <a:lstStyle/>
          <a:p>
            <a:r>
              <a:rPr kumimoji="0" lang="en-GB" b="0" i="0" u="none" strike="noStrike" kern="1200" cap="none" spc="0" normalizeH="0" baseline="0" noProof="0">
                <a:ln>
                  <a:noFill/>
                </a:ln>
                <a:effectLst/>
                <a:uLnTx/>
                <a:uFillTx/>
                <a:latin typeface="Calibri" panose="020F0502020204030204"/>
                <a:ea typeface="+mn-ea"/>
                <a:cs typeface="+mn-cs"/>
              </a:rPr>
              <a:t>The simple act of being aware of your emotions, accepting and labelling the emotion (not as good or bad) can begin the de-escalation of negative emotion.</a:t>
            </a:r>
          </a:p>
          <a:p>
            <a:endParaRPr lang="en-GB">
              <a:latin typeface="Calibri" panose="020F0502020204030204"/>
            </a:endParaRPr>
          </a:p>
          <a:p>
            <a:pPr>
              <a:buFont typeface="Arial" panose="020B0604020202020204" pitchFamily="34" charset="0"/>
              <a:buChar char="•"/>
            </a:pPr>
            <a:r>
              <a:rPr lang="en-GB" i="1" dirty="0"/>
              <a:t>What exactly am I feeling?</a:t>
            </a:r>
            <a:endParaRPr lang="en-GB" dirty="0"/>
          </a:p>
          <a:p>
            <a:pPr>
              <a:buFont typeface="Arial" panose="020B0604020202020204" pitchFamily="34" charset="0"/>
              <a:buChar char="•"/>
            </a:pPr>
            <a:r>
              <a:rPr lang="en-GB" i="1" dirty="0"/>
              <a:t>Where is it showing up in my body?</a:t>
            </a:r>
            <a:br>
              <a:rPr lang="en-GB" dirty="0"/>
            </a:br>
            <a:endParaRPr lang="en-GB" dirty="0"/>
          </a:p>
        </p:txBody>
      </p:sp>
      <p:pic>
        <p:nvPicPr>
          <p:cNvPr id="6" name="Content Placeholder 3" descr="A circular chart with different colored faces&#10;&#10;Description automatically generated">
            <a:extLst>
              <a:ext uri="{FF2B5EF4-FFF2-40B4-BE49-F238E27FC236}">
                <a16:creationId xmlns:a16="http://schemas.microsoft.com/office/drawing/2014/main" id="{33ADC013-B8D8-DDE5-48F8-1190EFCD8162}"/>
              </a:ext>
            </a:extLst>
          </p:cNvPr>
          <p:cNvPicPr>
            <a:picLocks noChangeAspect="1"/>
          </p:cNvPicPr>
          <p:nvPr/>
        </p:nvPicPr>
        <p:blipFill rotWithShape="1">
          <a:blip r:embed="rId3"/>
          <a:srcRect r="951"/>
          <a:stretch/>
        </p:blipFill>
        <p:spPr>
          <a:xfrm>
            <a:off x="6577663" y="2091600"/>
            <a:ext cx="4375829" cy="4362620"/>
          </a:xfrm>
          <a:prstGeom prst="rect">
            <a:avLst/>
          </a:prstGeom>
        </p:spPr>
      </p:pic>
    </p:spTree>
    <p:extLst>
      <p:ext uri="{BB962C8B-B14F-4D97-AF65-F5344CB8AC3E}">
        <p14:creationId xmlns:p14="http://schemas.microsoft.com/office/powerpoint/2010/main" val="2126055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70110-1567-61B9-009B-5F008DC298A4}"/>
              </a:ext>
            </a:extLst>
          </p:cNvPr>
          <p:cNvSpPr>
            <a:spLocks noGrp="1"/>
          </p:cNvSpPr>
          <p:nvPr>
            <p:ph type="title"/>
          </p:nvPr>
        </p:nvSpPr>
        <p:spPr>
          <a:xfrm>
            <a:off x="640080" y="1371600"/>
            <a:ext cx="10751009" cy="1097280"/>
          </a:xfrm>
        </p:spPr>
        <p:txBody>
          <a:bodyPr>
            <a:normAutofit/>
          </a:bodyPr>
          <a:lstStyle/>
          <a:p>
            <a:pPr>
              <a:lnSpc>
                <a:spcPct val="90000"/>
              </a:lnSpc>
            </a:pPr>
            <a:r>
              <a:rPr lang="en-GB" sz="3100" dirty="0"/>
              <a:t>C = Check Thoughts (what story are you telling yourself?)</a:t>
            </a:r>
          </a:p>
        </p:txBody>
      </p:sp>
      <p:cxnSp>
        <p:nvCxnSpPr>
          <p:cNvPr id="2057" name="Straight Connector 2056">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687D1C-64D1-802D-7CFF-18AFA312CAFD}"/>
              </a:ext>
            </a:extLst>
          </p:cNvPr>
          <p:cNvSpPr>
            <a:spLocks noGrp="1"/>
          </p:cNvSpPr>
          <p:nvPr>
            <p:ph idx="1"/>
          </p:nvPr>
        </p:nvSpPr>
        <p:spPr>
          <a:xfrm>
            <a:off x="640080" y="2402602"/>
            <a:ext cx="6031184" cy="3536418"/>
          </a:xfrm>
        </p:spPr>
        <p:txBody>
          <a:bodyPr>
            <a:normAutofit lnSpcReduction="10000"/>
          </a:bodyPr>
          <a:lstStyle/>
          <a:p>
            <a:pPr>
              <a:lnSpc>
                <a:spcPct val="110000"/>
              </a:lnSpc>
            </a:pPr>
            <a:endParaRPr kumimoji="0" lang="en-GB" sz="1600" b="0" i="0" u="none" strike="noStrike" kern="1200" cap="none" spc="0" normalizeH="0" baseline="0" noProof="0" dirty="0">
              <a:ln>
                <a:noFill/>
              </a:ln>
              <a:effectLst/>
              <a:uLnTx/>
              <a:uFillTx/>
              <a:latin typeface="Calibri" panose="020F0502020204030204"/>
              <a:ea typeface="+mn-ea"/>
              <a:cs typeface="+mn-cs"/>
            </a:endParaRPr>
          </a:p>
          <a:p>
            <a:pPr>
              <a:lnSpc>
                <a:spcPct val="110000"/>
              </a:lnSpc>
            </a:pPr>
            <a:r>
              <a:rPr kumimoji="0" lang="en-GB" sz="1600" b="0" i="0" u="none" strike="noStrike" kern="1200" cap="none" spc="0" normalizeH="0" baseline="0" noProof="0" dirty="0">
                <a:ln>
                  <a:noFill/>
                </a:ln>
                <a:effectLst/>
                <a:uLnTx/>
                <a:uFillTx/>
                <a:latin typeface="+mj-lt"/>
                <a:ea typeface="+mn-ea"/>
                <a:cs typeface="+mn-cs"/>
              </a:rPr>
              <a:t>What are my emotions telling me about the situation I am in?</a:t>
            </a:r>
          </a:p>
          <a:p>
            <a:pPr>
              <a:lnSpc>
                <a:spcPct val="110000"/>
              </a:lnSpc>
            </a:pPr>
            <a:endParaRPr lang="en-GB" sz="1600" dirty="0">
              <a:latin typeface="+mj-lt"/>
            </a:endParaRPr>
          </a:p>
          <a:p>
            <a:pPr>
              <a:lnSpc>
                <a:spcPct val="110000"/>
              </a:lnSpc>
            </a:pPr>
            <a:r>
              <a:rPr kumimoji="0" lang="en-GB" sz="1600" b="0" i="0" u="none" strike="noStrike" kern="1200" cap="none" spc="0" normalizeH="0" baseline="0" noProof="0" dirty="0">
                <a:ln>
                  <a:noFill/>
                </a:ln>
                <a:effectLst/>
                <a:uLnTx/>
                <a:uFillTx/>
                <a:latin typeface="+mj-lt"/>
                <a:ea typeface="+mn-ea"/>
                <a:cs typeface="+mn-cs"/>
              </a:rPr>
              <a:t>Evaluating the accuracy and helpfulness of your thoughts</a:t>
            </a:r>
          </a:p>
          <a:p>
            <a:pPr>
              <a:lnSpc>
                <a:spcPct val="110000"/>
              </a:lnSpc>
            </a:pPr>
            <a:endParaRPr lang="en-GB" sz="1600" dirty="0">
              <a:latin typeface="+mj-lt"/>
            </a:endParaRPr>
          </a:p>
          <a:p>
            <a:pPr>
              <a:lnSpc>
                <a:spcPct val="110000"/>
              </a:lnSpc>
            </a:pPr>
            <a:r>
              <a:rPr lang="en-GB" sz="1600" dirty="0">
                <a:latin typeface="+mj-lt"/>
              </a:rPr>
              <a:t>Challenging unhelpful thoughts – </a:t>
            </a:r>
            <a:r>
              <a:rPr lang="en-GB" sz="1600" i="1" dirty="0">
                <a:latin typeface="+mj-lt"/>
              </a:rPr>
              <a:t>i.e. is this thought true? Is it helpful? What’s another explanation?</a:t>
            </a:r>
            <a:r>
              <a:rPr kumimoji="0" lang="en-GB" sz="1600" b="0" i="0" u="none" strike="noStrike" kern="1200" cap="none" spc="0" normalizeH="0" baseline="0" noProof="0" dirty="0">
                <a:ln>
                  <a:noFill/>
                </a:ln>
                <a:effectLst/>
                <a:uLnTx/>
                <a:uFillTx/>
                <a:latin typeface="+mj-lt"/>
                <a:ea typeface="+mn-ea"/>
                <a:cs typeface="+mn-cs"/>
              </a:rPr>
              <a:t> </a:t>
            </a:r>
          </a:p>
          <a:p>
            <a:pPr>
              <a:lnSpc>
                <a:spcPct val="110000"/>
              </a:lnSpc>
            </a:pPr>
            <a:endParaRPr lang="en-GB" sz="1600" dirty="0">
              <a:latin typeface="+mj-lt"/>
            </a:endParaRPr>
          </a:p>
          <a:p>
            <a:pPr>
              <a:lnSpc>
                <a:spcPct val="110000"/>
              </a:lnSpc>
            </a:pPr>
            <a:r>
              <a:rPr kumimoji="0" lang="en-GB" sz="1600" b="0" i="0" u="none" strike="noStrike" kern="1200" cap="none" spc="0" normalizeH="0" baseline="0" noProof="0" dirty="0">
                <a:ln>
                  <a:noFill/>
                </a:ln>
                <a:effectLst/>
                <a:uLnTx/>
                <a:uFillTx/>
                <a:latin typeface="+mj-lt"/>
                <a:ea typeface="+mn-ea"/>
                <a:cs typeface="+mn-cs"/>
              </a:rPr>
              <a:t>Avoiding catastrophizing thoughts – replacing (reframing) them with more balanced thoughts</a:t>
            </a:r>
          </a:p>
          <a:p>
            <a:pPr>
              <a:lnSpc>
                <a:spcPct val="110000"/>
              </a:lnSpc>
            </a:pPr>
            <a:endParaRPr lang="en-GB" sz="1600" dirty="0"/>
          </a:p>
        </p:txBody>
      </p:sp>
      <p:pic>
        <p:nvPicPr>
          <p:cNvPr id="2052" name="Picture 4" descr="Slowing down racing thoughts - Harvard Health">
            <a:extLst>
              <a:ext uri="{FF2B5EF4-FFF2-40B4-BE49-F238E27FC236}">
                <a16:creationId xmlns:a16="http://schemas.microsoft.com/office/drawing/2014/main" id="{6592F271-A39C-73E9-71A7-CC355EBF5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130" y="2575884"/>
            <a:ext cx="5027004"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41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4EE3-BAD4-2B9E-3B14-21AD96810F3B}"/>
              </a:ext>
            </a:extLst>
          </p:cNvPr>
          <p:cNvSpPr>
            <a:spLocks noGrp="1"/>
          </p:cNvSpPr>
          <p:nvPr>
            <p:ph type="title"/>
          </p:nvPr>
        </p:nvSpPr>
        <p:spPr/>
        <p:txBody>
          <a:bodyPr/>
          <a:lstStyle/>
          <a:p>
            <a:r>
              <a:rPr lang="en-GB" dirty="0"/>
              <a:t>T = Try Alternatives (choose a better response)</a:t>
            </a:r>
          </a:p>
        </p:txBody>
      </p:sp>
      <p:sp>
        <p:nvSpPr>
          <p:cNvPr id="3" name="Content Placeholder 2">
            <a:extLst>
              <a:ext uri="{FF2B5EF4-FFF2-40B4-BE49-F238E27FC236}">
                <a16:creationId xmlns:a16="http://schemas.microsoft.com/office/drawing/2014/main" id="{4ACC43AE-657A-A9E6-5112-64231DEE28E1}"/>
              </a:ext>
            </a:extLst>
          </p:cNvPr>
          <p:cNvSpPr>
            <a:spLocks noGrp="1"/>
          </p:cNvSpPr>
          <p:nvPr>
            <p:ph idx="1"/>
          </p:nvPr>
        </p:nvSpPr>
        <p:spPr>
          <a:xfrm>
            <a:off x="640080" y="2324911"/>
            <a:ext cx="5663443" cy="3813242"/>
          </a:xfrm>
        </p:spPr>
        <p:txBody>
          <a:bodyPr>
            <a:normAutofit fontScale="62500" lnSpcReduction="20000"/>
          </a:bodyPr>
          <a:lstStyle/>
          <a:p>
            <a:pPr marL="0" indent="0">
              <a:buNone/>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GB" sz="2800" b="0" i="0" u="none" strike="noStrike" kern="1200" cap="none" spc="0" normalizeH="0" baseline="0" noProof="0" dirty="0">
                <a:ln>
                  <a:noFill/>
                </a:ln>
                <a:solidFill>
                  <a:prstClr val="black"/>
                </a:solidFill>
                <a:effectLst/>
                <a:uLnTx/>
                <a:uFillTx/>
                <a:latin typeface="+mj-lt"/>
                <a:ea typeface="+mn-ea"/>
                <a:cs typeface="+mn-cs"/>
              </a:rPr>
              <a:t>What alternative ways of thinking or behaving do I have? </a:t>
            </a:r>
          </a:p>
          <a:p>
            <a:endParaRPr lang="en-GB" dirty="0">
              <a:solidFill>
                <a:prstClr val="black"/>
              </a:solidFill>
              <a:latin typeface="+mj-lt"/>
            </a:endParaRPr>
          </a:p>
          <a:p>
            <a:r>
              <a:rPr kumimoji="0" lang="en-GB" sz="2800" b="0" i="0" u="none" strike="noStrike" kern="1200" cap="none" spc="0" normalizeH="0" baseline="0" noProof="0" dirty="0">
                <a:ln>
                  <a:noFill/>
                </a:ln>
                <a:solidFill>
                  <a:prstClr val="black"/>
                </a:solidFill>
                <a:effectLst/>
                <a:uLnTx/>
                <a:uFillTx/>
                <a:latin typeface="+mj-lt"/>
                <a:ea typeface="+mn-ea"/>
                <a:cs typeface="+mn-cs"/>
              </a:rPr>
              <a:t>Trying new ways of thinking or behaving that could lead to changes in the challenging situation</a:t>
            </a:r>
          </a:p>
          <a:p>
            <a:endParaRPr lang="en-GB" dirty="0">
              <a:solidFill>
                <a:prstClr val="black"/>
              </a:solidFill>
              <a:latin typeface="+mj-lt"/>
            </a:endParaRPr>
          </a:p>
          <a:p>
            <a:r>
              <a:rPr kumimoji="0" lang="en-GB" sz="2800" b="0" i="0" u="none" strike="noStrike" kern="1200" cap="none" spc="0" normalizeH="0" baseline="0" noProof="0" dirty="0">
                <a:ln>
                  <a:noFill/>
                </a:ln>
                <a:solidFill>
                  <a:prstClr val="black"/>
                </a:solidFill>
                <a:effectLst/>
                <a:uLnTx/>
                <a:uFillTx/>
                <a:latin typeface="+mj-lt"/>
                <a:ea typeface="+mn-ea"/>
                <a:cs typeface="+mn-cs"/>
              </a:rPr>
              <a:t>Choosing how to respond in a better way once you have reflected on your emotions and thoughts</a:t>
            </a:r>
          </a:p>
        </p:txBody>
      </p:sp>
      <p:pic>
        <p:nvPicPr>
          <p:cNvPr id="10242" name="Picture 2" descr="white red and green wooden street sign">
            <a:extLst>
              <a:ext uri="{FF2B5EF4-FFF2-40B4-BE49-F238E27FC236}">
                <a16:creationId xmlns:a16="http://schemas.microsoft.com/office/drawing/2014/main" id="{6536832E-A600-26CA-605D-08DFFF1EB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678" y="2468881"/>
            <a:ext cx="515381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7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900"/>
            <a:ext cx="10515600" cy="1325563"/>
          </a:xfrm>
        </p:spPr>
        <p:txBody>
          <a:bodyPr/>
          <a:lstStyle/>
          <a:p>
            <a:r>
              <a:rPr lang="en-GB" dirty="0"/>
              <a:t>ACT model: An example – ‘being observed’</a:t>
            </a:r>
          </a:p>
        </p:txBody>
      </p:sp>
      <p:sp>
        <p:nvSpPr>
          <p:cNvPr id="4" name="TextBox 3"/>
          <p:cNvSpPr txBox="1"/>
          <p:nvPr/>
        </p:nvSpPr>
        <p:spPr>
          <a:xfrm>
            <a:off x="812075" y="1226252"/>
            <a:ext cx="10809631" cy="1200329"/>
          </a:xfrm>
          <a:prstGeom prst="rect">
            <a:avLst/>
          </a:prstGeom>
          <a:solidFill>
            <a:schemeClr val="accent1">
              <a:lumMod val="20000"/>
              <a:lumOff val="8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strike="noStrike" kern="1200" cap="none" spc="0" normalizeH="0" baseline="0" noProof="0" dirty="0">
                <a:ln>
                  <a:noFill/>
                </a:ln>
                <a:solidFill>
                  <a:prstClr val="black"/>
                </a:solidFill>
                <a:effectLst/>
                <a:uLnTx/>
                <a:uFillTx/>
                <a:latin typeface="Calibri" panose="020F0502020204030204"/>
                <a:ea typeface="+mn-ea"/>
                <a:cs typeface="+mn-cs"/>
              </a:rPr>
              <a:t>Awareness </a:t>
            </a:r>
          </a:p>
          <a:p>
            <a:pP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You have just been observed by </a:t>
            </a:r>
            <a:r>
              <a:rPr lang="en-GB" sz="2400" dirty="0">
                <a:solidFill>
                  <a:prstClr val="black"/>
                </a:solidFill>
                <a:latin typeface="Calibri" panose="020F0502020204030204"/>
              </a:rPr>
              <a:t>a colleague,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and you don’t feel your lesson went </a:t>
            </a:r>
            <a:r>
              <a:rPr lang="en-GB" sz="2400" dirty="0">
                <a:solidFill>
                  <a:prstClr val="black"/>
                </a:solidFill>
                <a:latin typeface="Calibri" panose="020F0502020204030204"/>
              </a:rPr>
              <a:t>as well as you would have liked.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do you feel? </a:t>
            </a: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 Embarrassed, frustrated, anxious...?</a:t>
            </a:r>
            <a:endParaRPr lang="en-GB" sz="2400" b="0" i="1"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5" name="TextBox 4"/>
          <p:cNvSpPr txBox="1"/>
          <p:nvPr/>
        </p:nvSpPr>
        <p:spPr>
          <a:xfrm>
            <a:off x="812075" y="2828835"/>
            <a:ext cx="10809631" cy="1200329"/>
          </a:xfrm>
          <a:prstGeom prst="rect">
            <a:avLst/>
          </a:prstGeom>
          <a:solidFill>
            <a:schemeClr val="accent2">
              <a:lumMod val="20000"/>
              <a:lumOff val="8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strike="noStrike" kern="1200" cap="none" spc="0" normalizeH="0" baseline="0" noProof="0" dirty="0">
                <a:ln>
                  <a:noFill/>
                </a:ln>
                <a:solidFill>
                  <a:prstClr val="black"/>
                </a:solidFill>
                <a:effectLst/>
                <a:uLnTx/>
                <a:uFillTx/>
                <a:latin typeface="Calibri" panose="020F0502020204030204"/>
                <a:ea typeface="+mn-ea"/>
                <a:cs typeface="+mn-cs"/>
              </a:rPr>
              <a:t>Check thoughts</a:t>
            </a:r>
            <a:r>
              <a:rPr kumimoji="0" lang="en-GB" sz="2400" b="0" i="0"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thinking is driving the emotion? </a:t>
            </a:r>
            <a:endParaRPr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Now my </a:t>
            </a:r>
            <a:r>
              <a:rPr lang="en-GB" sz="2400" i="1" dirty="0">
                <a:solidFill>
                  <a:prstClr val="black"/>
                </a:solidFill>
                <a:latin typeface="Calibri" panose="020F0502020204030204"/>
              </a:rPr>
              <a:t>colleague will</a:t>
            </a: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 think I am rubbish...</a:t>
            </a:r>
            <a:r>
              <a:rPr lang="en-GB" sz="2400" i="1" dirty="0">
                <a:solidFill>
                  <a:prstClr val="black"/>
                </a:solidFill>
                <a:latin typeface="Calibri" panose="020F0502020204030204"/>
              </a:rPr>
              <a:t>I’m not cut out to be a teacher.</a:t>
            </a:r>
            <a:endParaRPr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7" name="TextBox 6"/>
          <p:cNvSpPr txBox="1"/>
          <p:nvPr/>
        </p:nvSpPr>
        <p:spPr>
          <a:xfrm>
            <a:off x="8138160" y="1256718"/>
            <a:ext cx="32526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rPr>
              <a:t>(adapted from brite.edu.au)</a:t>
            </a:r>
          </a:p>
        </p:txBody>
      </p:sp>
      <p:sp>
        <p:nvSpPr>
          <p:cNvPr id="6" name="TextBox 5">
            <a:extLst>
              <a:ext uri="{FF2B5EF4-FFF2-40B4-BE49-F238E27FC236}">
                <a16:creationId xmlns:a16="http://schemas.microsoft.com/office/drawing/2014/main" id="{096EF3F3-C203-6368-FF0E-36DA0E45A760}"/>
              </a:ext>
            </a:extLst>
          </p:cNvPr>
          <p:cNvSpPr txBox="1"/>
          <p:nvPr/>
        </p:nvSpPr>
        <p:spPr>
          <a:xfrm>
            <a:off x="812075" y="4447120"/>
            <a:ext cx="10809631" cy="2308324"/>
          </a:xfrm>
          <a:prstGeom prst="rect">
            <a:avLst/>
          </a:prstGeom>
          <a:solidFill>
            <a:schemeClr val="accent4">
              <a:lumMod val="20000"/>
              <a:lumOff val="8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strike="noStrike" kern="1200" cap="none" spc="0" normalizeH="0" baseline="0" noProof="0" dirty="0">
                <a:ln>
                  <a:noFill/>
                </a:ln>
                <a:solidFill>
                  <a:prstClr val="black"/>
                </a:solidFill>
                <a:effectLst/>
                <a:uLnTx/>
                <a:uFillTx/>
                <a:latin typeface="Calibri" panose="020F0502020204030204"/>
                <a:ea typeface="+mn-ea"/>
                <a:cs typeface="+mn-cs"/>
              </a:rPr>
              <a:t>Try alternatives </a:t>
            </a:r>
            <a:endParaRPr kumimoji="0" lang="en-GB" sz="2400" b="0" i="0"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GB" sz="2400" i="1" dirty="0">
                <a:solidFill>
                  <a:prstClr val="black"/>
                </a:solidFill>
                <a:latin typeface="Calibri" panose="020F0502020204030204"/>
              </a:rPr>
              <a:t>Try reframing thought pattern: My other lessons this week were much better. My colleague won’t just base her perceptions of me on just one lesson. This is an opportunity to learn and develop my practice further. Everyone makes mistakes/has lessons that don’t go perfectly…</a:t>
            </a:r>
            <a:endParaRPr lang="en-GB" sz="2400" b="0" i="1"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704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900"/>
            <a:ext cx="10953466" cy="1325563"/>
          </a:xfrm>
        </p:spPr>
        <p:txBody>
          <a:bodyPr/>
          <a:lstStyle/>
          <a:p>
            <a:r>
              <a:rPr lang="en-GB" dirty="0"/>
              <a:t>ACT model: An example – ‘a challenging student’</a:t>
            </a:r>
          </a:p>
        </p:txBody>
      </p:sp>
      <p:sp>
        <p:nvSpPr>
          <p:cNvPr id="4" name="TextBox 3"/>
          <p:cNvSpPr txBox="1"/>
          <p:nvPr/>
        </p:nvSpPr>
        <p:spPr>
          <a:xfrm>
            <a:off x="812075" y="1226252"/>
            <a:ext cx="10809631" cy="1384995"/>
          </a:xfrm>
          <a:prstGeom prst="rect">
            <a:avLst/>
          </a:prstGeom>
          <a:solidFill>
            <a:schemeClr val="accent1">
              <a:lumMod val="20000"/>
              <a:lumOff val="8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strike="noStrike" kern="1200" cap="none" spc="0" normalizeH="0" baseline="0" noProof="0" dirty="0">
                <a:ln>
                  <a:noFill/>
                </a:ln>
                <a:solidFill>
                  <a:prstClr val="black"/>
                </a:solidFill>
                <a:effectLst/>
                <a:uLnTx/>
                <a:uFillTx/>
                <a:latin typeface="Calibri" panose="020F0502020204030204"/>
                <a:ea typeface="+mn-ea"/>
                <a:cs typeface="+mn-cs"/>
              </a:rPr>
              <a:t>Awareness </a:t>
            </a:r>
          </a:p>
          <a:p>
            <a:pPr>
              <a:defRPr/>
            </a:pPr>
            <a:r>
              <a:rPr lang="en-GB" sz="2000" dirty="0">
                <a:latin typeface="+mj-lt"/>
              </a:rPr>
              <a:t>You’ve just had a difficult interaction with a student who constantly challenges your authority—talking back, refusing to follow instructions, and distracting others</a:t>
            </a:r>
            <a:r>
              <a:rPr lang="en-GB" sz="2000" dirty="0">
                <a:solidFill>
                  <a:prstClr val="black"/>
                </a:solidFill>
                <a:latin typeface="+mj-lt"/>
              </a:rPr>
              <a:t>. </a:t>
            </a:r>
          </a:p>
          <a:p>
            <a:pPr>
              <a:defRPr/>
            </a:pPr>
            <a:r>
              <a:rPr kumimoji="0" lang="en-GB" sz="2000" b="0" i="0" u="none" strike="noStrike" kern="1200" cap="none" spc="0" normalizeH="0" baseline="0" noProof="0" dirty="0">
                <a:ln>
                  <a:noFill/>
                </a:ln>
                <a:solidFill>
                  <a:prstClr val="black"/>
                </a:solidFill>
                <a:effectLst/>
                <a:uLnTx/>
                <a:uFillTx/>
                <a:latin typeface="+mj-lt"/>
                <a:ea typeface="+mn-ea"/>
                <a:cs typeface="+mn-cs"/>
              </a:rPr>
              <a:t>	How do you feel? </a:t>
            </a:r>
            <a:r>
              <a:rPr lang="en-GB" sz="2000" i="1" dirty="0">
                <a:solidFill>
                  <a:prstClr val="black"/>
                </a:solidFill>
                <a:latin typeface="+mj-lt"/>
              </a:rPr>
              <a:t> - </a:t>
            </a:r>
            <a:r>
              <a:rPr lang="en-GB" sz="2000" i="1" dirty="0">
                <a:latin typeface="+mj-lt"/>
              </a:rPr>
              <a:t>angry, exhausted, scared?</a:t>
            </a:r>
            <a:endParaRPr lang="en-GB" sz="2000" b="0" i="1" u="none" strike="noStrike" kern="1200" cap="none" spc="0" normalizeH="0" baseline="0" noProof="0" dirty="0">
              <a:ln>
                <a:noFill/>
              </a:ln>
              <a:solidFill>
                <a:prstClr val="black"/>
              </a:solidFill>
              <a:effectLst/>
              <a:uLnTx/>
              <a:uFillTx/>
              <a:latin typeface="+mj-lt"/>
              <a:ea typeface="Calibri"/>
              <a:cs typeface="Calibri"/>
            </a:endParaRPr>
          </a:p>
        </p:txBody>
      </p:sp>
      <p:sp>
        <p:nvSpPr>
          <p:cNvPr id="5" name="TextBox 4"/>
          <p:cNvSpPr txBox="1"/>
          <p:nvPr/>
        </p:nvSpPr>
        <p:spPr>
          <a:xfrm>
            <a:off x="812074" y="2716860"/>
            <a:ext cx="10809631" cy="2000548"/>
          </a:xfrm>
          <a:prstGeom prst="rect">
            <a:avLst/>
          </a:prstGeom>
          <a:solidFill>
            <a:schemeClr val="accent2">
              <a:lumMod val="20000"/>
              <a:lumOff val="8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strike="noStrike" kern="1200" cap="none" spc="0" normalizeH="0" baseline="0" noProof="0" dirty="0">
                <a:ln>
                  <a:noFill/>
                </a:ln>
                <a:solidFill>
                  <a:prstClr val="black"/>
                </a:solidFill>
                <a:effectLst/>
                <a:uLnTx/>
                <a:uFillTx/>
                <a:latin typeface="Calibri" panose="020F0502020204030204"/>
                <a:ea typeface="+mn-ea"/>
                <a:cs typeface="+mn-cs"/>
              </a:rPr>
              <a:t>Check thoughts</a:t>
            </a:r>
            <a:r>
              <a:rPr kumimoji="0" lang="en-GB" sz="2400" b="0" i="0"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j-lt"/>
                <a:ea typeface="+mn-ea"/>
                <a:cs typeface="+mn-cs"/>
              </a:rPr>
              <a:t>What thinking is driving the emotion? </a:t>
            </a:r>
            <a:r>
              <a:rPr lang="en-GB" sz="2000" i="1" dirty="0">
                <a:latin typeface="+mj-lt"/>
              </a:rPr>
              <a:t>“This student is out to get me.”</a:t>
            </a:r>
            <a:r>
              <a:rPr lang="en-GB" sz="2000" dirty="0">
                <a:latin typeface="+mj-lt"/>
              </a:rPr>
              <a:t> </a:t>
            </a:r>
            <a:r>
              <a:rPr lang="en-GB" sz="2000" i="1" dirty="0">
                <a:latin typeface="+mj-lt"/>
              </a:rPr>
              <a:t>“I can’t manage my class—I must be a weak teacher.”  </a:t>
            </a:r>
            <a:r>
              <a:rPr lang="en-GB" sz="2000" dirty="0">
                <a:latin typeface="+mj-lt"/>
              </a:rPr>
              <a:t>These thoughts are likely distorted or exaggerated. Pause and ask yourself: </a:t>
            </a:r>
            <a:r>
              <a:rPr lang="en-GB" sz="2000" i="1" dirty="0">
                <a:latin typeface="+mj-lt"/>
              </a:rPr>
              <a:t>Is this true—or am I catastrophizing?</a:t>
            </a:r>
            <a:r>
              <a:rPr lang="en-GB" sz="2000" dirty="0">
                <a:latin typeface="+mj-lt"/>
              </a:rPr>
              <a:t> </a:t>
            </a:r>
            <a:r>
              <a:rPr lang="en-GB" sz="2000" i="1" dirty="0">
                <a:latin typeface="+mj-lt"/>
              </a:rPr>
              <a:t>Have I handled other challenging students before?</a:t>
            </a:r>
            <a:r>
              <a:rPr lang="en-GB" sz="2000" dirty="0">
                <a:latin typeface="+mj-lt"/>
              </a:rPr>
              <a:t> </a:t>
            </a:r>
            <a:r>
              <a:rPr lang="en-GB" sz="2000" i="1" dirty="0">
                <a:latin typeface="+mj-lt"/>
              </a:rPr>
              <a:t>What might be going on for the student beneath the behaviour? </a:t>
            </a:r>
            <a:r>
              <a:rPr lang="en-GB" sz="2000" dirty="0">
                <a:latin typeface="+mj-lt"/>
              </a:rPr>
              <a:t>Reframe: </a:t>
            </a:r>
            <a:r>
              <a:rPr lang="en-GB" sz="2000" i="1" dirty="0">
                <a:latin typeface="+mj-lt"/>
              </a:rPr>
              <a:t>“This student’s behaviour is difficult, but it’s not a personal attack.”</a:t>
            </a:r>
            <a:endParaRPr lang="en-GB" sz="2000" dirty="0">
              <a:latin typeface="+mj-lt"/>
            </a:endParaRPr>
          </a:p>
        </p:txBody>
      </p:sp>
      <p:sp>
        <p:nvSpPr>
          <p:cNvPr id="6" name="TextBox 5">
            <a:extLst>
              <a:ext uri="{FF2B5EF4-FFF2-40B4-BE49-F238E27FC236}">
                <a16:creationId xmlns:a16="http://schemas.microsoft.com/office/drawing/2014/main" id="{096EF3F3-C203-6368-FF0E-36DA0E45A760}"/>
              </a:ext>
            </a:extLst>
          </p:cNvPr>
          <p:cNvSpPr txBox="1"/>
          <p:nvPr/>
        </p:nvSpPr>
        <p:spPr>
          <a:xfrm>
            <a:off x="812073" y="4823021"/>
            <a:ext cx="10809631" cy="1692771"/>
          </a:xfrm>
          <a:prstGeom prst="rect">
            <a:avLst/>
          </a:prstGeom>
          <a:solidFill>
            <a:schemeClr val="accent5">
              <a:lumMod val="20000"/>
              <a:lumOff val="8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strike="noStrike" kern="1200" cap="none" spc="0" normalizeH="0" baseline="0" noProof="0" dirty="0">
                <a:ln>
                  <a:noFill/>
                </a:ln>
                <a:solidFill>
                  <a:prstClr val="black"/>
                </a:solidFill>
                <a:effectLst/>
                <a:uLnTx/>
                <a:uFillTx/>
                <a:latin typeface="Calibri" panose="020F0502020204030204"/>
                <a:ea typeface="+mn-ea"/>
                <a:cs typeface="+mn-cs"/>
              </a:rPr>
              <a:t>Try alternatives </a:t>
            </a:r>
            <a:endParaRPr kumimoji="0" lang="en-GB" sz="2400" b="0" i="0" strike="noStrike" kern="1200" cap="none" spc="0" normalizeH="0" baseline="0" noProof="0" dirty="0">
              <a:ln>
                <a:noFill/>
              </a:ln>
              <a:solidFill>
                <a:prstClr val="black"/>
              </a:solidFill>
              <a:effectLst/>
              <a:uLnTx/>
              <a:uFillTx/>
              <a:latin typeface="Calibri" panose="020F0502020204030204"/>
              <a:ea typeface="+mn-ea"/>
              <a:cs typeface="+mn-cs"/>
            </a:endParaRPr>
          </a:p>
          <a:p>
            <a:r>
              <a:rPr lang="en-GB" sz="2000" dirty="0">
                <a:latin typeface="+mj-lt"/>
              </a:rPr>
              <a:t>Instead of reacting with frustration or withdrawing emotionally, try a different approach:</a:t>
            </a:r>
          </a:p>
          <a:p>
            <a:pPr>
              <a:buFont typeface="Arial" panose="020B0604020202020204" pitchFamily="34" charset="0"/>
              <a:buChar char="•"/>
            </a:pPr>
            <a:r>
              <a:rPr lang="en-GB" sz="2000" dirty="0">
                <a:latin typeface="+mj-lt"/>
              </a:rPr>
              <a:t>Plan a calm conversation with the student when emotions have cooled</a:t>
            </a:r>
          </a:p>
          <a:p>
            <a:pPr>
              <a:buFont typeface="Arial" panose="020B0604020202020204" pitchFamily="34" charset="0"/>
              <a:buChar char="•"/>
            </a:pPr>
            <a:r>
              <a:rPr lang="en-GB" sz="2000" dirty="0">
                <a:latin typeface="+mj-lt"/>
              </a:rPr>
              <a:t>Seek support and talk to a trusted colleague, mentor, or pastoral lead for perspective or strategy ideas.</a:t>
            </a:r>
          </a:p>
        </p:txBody>
      </p:sp>
    </p:spTree>
    <p:extLst>
      <p:ext uri="{BB962C8B-B14F-4D97-AF65-F5344CB8AC3E}">
        <p14:creationId xmlns:p14="http://schemas.microsoft.com/office/powerpoint/2010/main" val="655589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8E75-381F-0316-B4A5-7D096A547C19}"/>
              </a:ext>
            </a:extLst>
          </p:cNvPr>
          <p:cNvSpPr>
            <a:spLocks noGrp="1"/>
          </p:cNvSpPr>
          <p:nvPr>
            <p:ph type="title"/>
          </p:nvPr>
        </p:nvSpPr>
        <p:spPr>
          <a:xfrm>
            <a:off x="640080" y="3214838"/>
            <a:ext cx="9214884" cy="987707"/>
          </a:xfrm>
          <a:solidFill>
            <a:schemeClr val="accent1">
              <a:lumMod val="20000"/>
              <a:lumOff val="80000"/>
            </a:schemeClr>
          </a:solidFill>
        </p:spPr>
        <p:txBody>
          <a:bodyPr>
            <a:normAutofit fontScale="90000"/>
          </a:bodyPr>
          <a:lstStyle/>
          <a:p>
            <a:r>
              <a:rPr lang="en-GB" dirty="0"/>
              <a:t>Activity 2:  Using the ACT model</a:t>
            </a:r>
          </a:p>
        </p:txBody>
      </p:sp>
      <p:sp>
        <p:nvSpPr>
          <p:cNvPr id="4" name="Text Placeholder 3">
            <a:extLst>
              <a:ext uri="{FF2B5EF4-FFF2-40B4-BE49-F238E27FC236}">
                <a16:creationId xmlns:a16="http://schemas.microsoft.com/office/drawing/2014/main" id="{32175473-FF15-BB4F-D923-9D20D74993A9}"/>
              </a:ext>
            </a:extLst>
          </p:cNvPr>
          <p:cNvSpPr>
            <a:spLocks noGrp="1"/>
          </p:cNvSpPr>
          <p:nvPr>
            <p:ph type="body" idx="1"/>
          </p:nvPr>
        </p:nvSpPr>
        <p:spPr>
          <a:xfrm>
            <a:off x="640080" y="5018568"/>
            <a:ext cx="7907079" cy="504778"/>
          </a:xfrm>
        </p:spPr>
        <p:txBody>
          <a:bodyPr/>
          <a:lstStyle/>
          <a:p>
            <a:r>
              <a:rPr lang="en-GB" dirty="0"/>
              <a:t>Being Emotional Aware</a:t>
            </a:r>
          </a:p>
        </p:txBody>
      </p:sp>
    </p:spTree>
    <p:extLst>
      <p:ext uri="{BB962C8B-B14F-4D97-AF65-F5344CB8AC3E}">
        <p14:creationId xmlns:p14="http://schemas.microsoft.com/office/powerpoint/2010/main" val="2026396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9536-5C2D-6980-DC7B-ACD52CF34A69}"/>
              </a:ext>
            </a:extLst>
          </p:cNvPr>
          <p:cNvSpPr>
            <a:spLocks noGrp="1"/>
          </p:cNvSpPr>
          <p:nvPr>
            <p:ph type="title"/>
          </p:nvPr>
        </p:nvSpPr>
        <p:spPr/>
        <p:txBody>
          <a:bodyPr/>
          <a:lstStyle/>
          <a:p>
            <a:r>
              <a:rPr lang="en-GB" dirty="0"/>
              <a:t>Activity: Reflecting.. </a:t>
            </a:r>
          </a:p>
        </p:txBody>
      </p:sp>
      <p:sp>
        <p:nvSpPr>
          <p:cNvPr id="3" name="Content Placeholder 2">
            <a:extLst>
              <a:ext uri="{FF2B5EF4-FFF2-40B4-BE49-F238E27FC236}">
                <a16:creationId xmlns:a16="http://schemas.microsoft.com/office/drawing/2014/main" id="{8DC58940-E19D-8520-8ABD-05BA449B35C4}"/>
              </a:ext>
            </a:extLst>
          </p:cNvPr>
          <p:cNvSpPr>
            <a:spLocks noGrp="1"/>
          </p:cNvSpPr>
          <p:nvPr>
            <p:ph idx="1"/>
          </p:nvPr>
        </p:nvSpPr>
        <p:spPr/>
        <p:txBody>
          <a:bodyPr>
            <a:normAutofit fontScale="92500" lnSpcReduction="10000"/>
          </a:bodyPr>
          <a:lstStyle/>
          <a:p>
            <a:r>
              <a:rPr lang="en-GB" sz="2400" dirty="0">
                <a:latin typeface="+mj-lt"/>
              </a:rPr>
              <a:t>Think about a challenging experience that you have had whilst teaching..</a:t>
            </a:r>
          </a:p>
          <a:p>
            <a:endParaRPr lang="en-GB" sz="2400" dirty="0">
              <a:latin typeface="+mj-lt"/>
            </a:endParaRPr>
          </a:p>
          <a:p>
            <a:r>
              <a:rPr lang="en-GB" sz="2400" dirty="0">
                <a:latin typeface="+mj-lt"/>
              </a:rPr>
              <a:t>Reflect:</a:t>
            </a:r>
          </a:p>
          <a:p>
            <a:endParaRPr lang="en-GB" sz="2400" dirty="0">
              <a:latin typeface="+mj-lt"/>
            </a:endParaRPr>
          </a:p>
          <a:p>
            <a:pPr marL="800100" lvl="1" indent="-342900">
              <a:lnSpc>
                <a:spcPct val="115000"/>
              </a:lnSpc>
              <a:spcAft>
                <a:spcPts val="800"/>
              </a:spcAft>
              <a:buFont typeface="+mj-lt"/>
              <a:buAutoNum type="arabicPeriod"/>
              <a:tabLst>
                <a:tab pos="457200" algn="l"/>
              </a:tabLst>
            </a:pPr>
            <a:r>
              <a:rPr lang="en-GB" sz="2400" kern="100" dirty="0">
                <a:latin typeface="+mj-lt"/>
                <a:ea typeface="Aptos" panose="020B0004020202020204" pitchFamily="34" charset="0"/>
                <a:cs typeface="Times New Roman" panose="02020603050405020304" pitchFamily="18" charset="0"/>
              </a:rPr>
              <a:t>What was the emotion that you felt?</a:t>
            </a:r>
          </a:p>
          <a:p>
            <a:pPr marL="800100" lvl="1" indent="-342900">
              <a:lnSpc>
                <a:spcPct val="115000"/>
              </a:lnSpc>
              <a:spcAft>
                <a:spcPts val="800"/>
              </a:spcAft>
              <a:buFont typeface="+mj-lt"/>
              <a:buAutoNum type="arabicPeriod"/>
              <a:tabLst>
                <a:tab pos="457200" algn="l"/>
              </a:tabLst>
            </a:pPr>
            <a:r>
              <a:rPr kumimoji="0" lang="en-GB" sz="2400" b="0" i="0" u="none" strike="noStrike" kern="1200" cap="none" spc="0" normalizeH="0" baseline="0" noProof="0" dirty="0">
                <a:ln>
                  <a:noFill/>
                </a:ln>
                <a:solidFill>
                  <a:prstClr val="black"/>
                </a:solidFill>
                <a:effectLst/>
                <a:uLnTx/>
                <a:uFillTx/>
                <a:latin typeface="+mj-lt"/>
                <a:ea typeface="+mn-ea"/>
                <a:cs typeface="+mn-cs"/>
              </a:rPr>
              <a:t>What thinking was driving that emotion? </a:t>
            </a:r>
          </a:p>
          <a:p>
            <a:pPr marL="800100" lvl="1" indent="-342900">
              <a:lnSpc>
                <a:spcPct val="115000"/>
              </a:lnSpc>
              <a:spcAft>
                <a:spcPts val="800"/>
              </a:spcAft>
              <a:buFont typeface="+mj-lt"/>
              <a:buAutoNum type="arabicPeriod"/>
              <a:tabLst>
                <a:tab pos="457200" algn="l"/>
              </a:tabLst>
            </a:pPr>
            <a:r>
              <a:rPr kumimoji="0" lang="en-GB" sz="2400" b="0" i="0" u="none" strike="noStrike" kern="1200" cap="none" spc="0" normalizeH="0" baseline="0" noProof="0" dirty="0">
                <a:ln>
                  <a:noFill/>
                </a:ln>
                <a:solidFill>
                  <a:prstClr val="black"/>
                </a:solidFill>
                <a:effectLst/>
                <a:uLnTx/>
                <a:uFillTx/>
                <a:latin typeface="+mj-lt"/>
                <a:ea typeface="+mn-ea"/>
                <a:cs typeface="+mn-cs"/>
              </a:rPr>
              <a:t>What alternative ways of behaving did you have?</a:t>
            </a:r>
          </a:p>
          <a:p>
            <a:pPr marL="800100" lvl="1" indent="-342900">
              <a:lnSpc>
                <a:spcPct val="115000"/>
              </a:lnSpc>
              <a:spcAft>
                <a:spcPts val="800"/>
              </a:spcAft>
              <a:buFont typeface="+mj-lt"/>
              <a:buAutoNum type="arabicPeriod"/>
              <a:tabLst>
                <a:tab pos="457200" algn="l"/>
              </a:tabLst>
            </a:pPr>
            <a:endParaRPr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endParaRPr lang="en-GB" dirty="0"/>
          </a:p>
        </p:txBody>
      </p:sp>
    </p:spTree>
    <p:extLst>
      <p:ext uri="{BB962C8B-B14F-4D97-AF65-F5344CB8AC3E}">
        <p14:creationId xmlns:p14="http://schemas.microsoft.com/office/powerpoint/2010/main" val="1238324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9536-5C2D-6980-DC7B-ACD52CF34A69}"/>
              </a:ext>
            </a:extLst>
          </p:cNvPr>
          <p:cNvSpPr>
            <a:spLocks noGrp="1"/>
          </p:cNvSpPr>
          <p:nvPr>
            <p:ph type="title"/>
          </p:nvPr>
        </p:nvSpPr>
        <p:spPr/>
        <p:txBody>
          <a:bodyPr/>
          <a:lstStyle/>
          <a:p>
            <a:r>
              <a:rPr lang="en-GB" dirty="0"/>
              <a:t>Activity: Reflecting.. </a:t>
            </a:r>
          </a:p>
        </p:txBody>
      </p:sp>
      <p:sp>
        <p:nvSpPr>
          <p:cNvPr id="3" name="Content Placeholder 2">
            <a:extLst>
              <a:ext uri="{FF2B5EF4-FFF2-40B4-BE49-F238E27FC236}">
                <a16:creationId xmlns:a16="http://schemas.microsoft.com/office/drawing/2014/main" id="{8DC58940-E19D-8520-8ABD-05BA449B35C4}"/>
              </a:ext>
            </a:extLst>
          </p:cNvPr>
          <p:cNvSpPr>
            <a:spLocks noGrp="1"/>
          </p:cNvSpPr>
          <p:nvPr>
            <p:ph idx="1"/>
          </p:nvPr>
        </p:nvSpPr>
        <p:spPr/>
        <p:txBody>
          <a:bodyPr>
            <a:normAutofit fontScale="92500" lnSpcReduction="10000"/>
          </a:bodyPr>
          <a:lstStyle/>
          <a:p>
            <a:r>
              <a:rPr lang="en-GB" sz="2400" dirty="0">
                <a:latin typeface="+mj-lt"/>
              </a:rPr>
              <a:t>Now think about a challenging experience that you are </a:t>
            </a:r>
            <a:r>
              <a:rPr lang="en-GB" sz="2400" b="1" i="1" dirty="0">
                <a:latin typeface="+mj-lt"/>
              </a:rPr>
              <a:t>currently</a:t>
            </a:r>
            <a:r>
              <a:rPr lang="en-GB" sz="2400" b="1" dirty="0">
                <a:latin typeface="+mj-lt"/>
              </a:rPr>
              <a:t> </a:t>
            </a:r>
            <a:r>
              <a:rPr lang="en-GB" sz="2400" dirty="0">
                <a:latin typeface="+mj-lt"/>
              </a:rPr>
              <a:t>facing..</a:t>
            </a:r>
          </a:p>
          <a:p>
            <a:endParaRPr lang="en-GB" sz="2400" dirty="0">
              <a:latin typeface="+mj-lt"/>
            </a:endParaRPr>
          </a:p>
          <a:p>
            <a:r>
              <a:rPr lang="en-GB" sz="2400" dirty="0">
                <a:latin typeface="+mj-lt"/>
              </a:rPr>
              <a:t>Reflect:</a:t>
            </a:r>
          </a:p>
          <a:p>
            <a:endParaRPr lang="en-GB" sz="2400" dirty="0">
              <a:latin typeface="+mj-lt"/>
            </a:endParaRPr>
          </a:p>
          <a:p>
            <a:pPr marL="800100" lvl="1" indent="-342900">
              <a:lnSpc>
                <a:spcPct val="115000"/>
              </a:lnSpc>
              <a:spcAft>
                <a:spcPts val="800"/>
              </a:spcAft>
              <a:buFont typeface="+mj-lt"/>
              <a:buAutoNum type="arabicPeriod"/>
              <a:tabLst>
                <a:tab pos="457200" algn="l"/>
              </a:tabLst>
            </a:pPr>
            <a:r>
              <a:rPr lang="en-GB" sz="2400" kern="100" dirty="0">
                <a:latin typeface="+mj-lt"/>
                <a:ea typeface="Aptos" panose="020B0004020202020204" pitchFamily="34" charset="0"/>
                <a:cs typeface="Times New Roman" panose="02020603050405020304" pitchFamily="18" charset="0"/>
              </a:rPr>
              <a:t>What is the emotion that I am feeling?</a:t>
            </a:r>
          </a:p>
          <a:p>
            <a:pPr marL="800100" lvl="1" indent="-342900">
              <a:lnSpc>
                <a:spcPct val="115000"/>
              </a:lnSpc>
              <a:spcAft>
                <a:spcPts val="800"/>
              </a:spcAft>
              <a:buFont typeface="+mj-lt"/>
              <a:buAutoNum type="arabicPeriod"/>
              <a:tabLst>
                <a:tab pos="457200" algn="l"/>
              </a:tabLst>
            </a:pPr>
            <a:r>
              <a:rPr kumimoji="0" lang="en-GB" sz="2400" b="0" i="0" u="none" strike="noStrike" kern="1200" cap="none" spc="0" normalizeH="0" baseline="0" noProof="0" dirty="0">
                <a:ln>
                  <a:noFill/>
                </a:ln>
                <a:solidFill>
                  <a:prstClr val="black"/>
                </a:solidFill>
                <a:effectLst/>
                <a:uLnTx/>
                <a:uFillTx/>
                <a:latin typeface="+mj-lt"/>
                <a:ea typeface="+mn-ea"/>
                <a:cs typeface="+mn-cs"/>
              </a:rPr>
              <a:t>What thinking is driving this emotion? </a:t>
            </a:r>
          </a:p>
          <a:p>
            <a:pPr marL="800100" lvl="1" indent="-342900">
              <a:lnSpc>
                <a:spcPct val="115000"/>
              </a:lnSpc>
              <a:spcAft>
                <a:spcPts val="800"/>
              </a:spcAft>
              <a:buFont typeface="+mj-lt"/>
              <a:buAutoNum type="arabicPeriod"/>
              <a:tabLst>
                <a:tab pos="457200" algn="l"/>
              </a:tabLst>
            </a:pPr>
            <a:r>
              <a:rPr kumimoji="0" lang="en-GB" sz="2400" b="0" i="0" u="none" strike="noStrike" kern="1200" cap="none" spc="0" normalizeH="0" baseline="0" noProof="0" dirty="0">
                <a:ln>
                  <a:noFill/>
                </a:ln>
                <a:solidFill>
                  <a:prstClr val="black"/>
                </a:solidFill>
                <a:effectLst/>
                <a:uLnTx/>
                <a:uFillTx/>
                <a:latin typeface="+mj-lt"/>
                <a:ea typeface="+mn-ea"/>
                <a:cs typeface="+mn-cs"/>
              </a:rPr>
              <a:t>What alternative ways of behaving do I have?</a:t>
            </a:r>
          </a:p>
          <a:p>
            <a:pPr marL="800100" lvl="1" indent="-342900">
              <a:lnSpc>
                <a:spcPct val="115000"/>
              </a:lnSpc>
              <a:spcAft>
                <a:spcPts val="800"/>
              </a:spcAft>
              <a:buFont typeface="+mj-lt"/>
              <a:buAutoNum type="arabicPeriod"/>
              <a:tabLst>
                <a:tab pos="457200" algn="l"/>
              </a:tabLst>
            </a:pPr>
            <a:endParaRPr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endParaRPr lang="en-GB" dirty="0"/>
          </a:p>
        </p:txBody>
      </p:sp>
    </p:spTree>
    <p:extLst>
      <p:ext uri="{BB962C8B-B14F-4D97-AF65-F5344CB8AC3E}">
        <p14:creationId xmlns:p14="http://schemas.microsoft.com/office/powerpoint/2010/main" val="2475223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5F6C-EA70-FB75-252F-F53F6FE96F98}"/>
              </a:ext>
            </a:extLst>
          </p:cNvPr>
          <p:cNvSpPr>
            <a:spLocks noGrp="1"/>
          </p:cNvSpPr>
          <p:nvPr>
            <p:ph type="title"/>
          </p:nvPr>
        </p:nvSpPr>
        <p:spPr/>
        <p:txBody>
          <a:bodyPr/>
          <a:lstStyle/>
          <a:p>
            <a:r>
              <a:rPr lang="en-GB"/>
              <a:t>Keep in touch!</a:t>
            </a:r>
          </a:p>
        </p:txBody>
      </p:sp>
      <p:sp>
        <p:nvSpPr>
          <p:cNvPr id="3" name="Content Placeholder 2">
            <a:extLst>
              <a:ext uri="{FF2B5EF4-FFF2-40B4-BE49-F238E27FC236}">
                <a16:creationId xmlns:a16="http://schemas.microsoft.com/office/drawing/2014/main" id="{FC5E272D-E632-256B-4768-222487EF8953}"/>
              </a:ext>
            </a:extLst>
          </p:cNvPr>
          <p:cNvSpPr>
            <a:spLocks noGrp="1"/>
          </p:cNvSpPr>
          <p:nvPr>
            <p:ph idx="1"/>
          </p:nvPr>
        </p:nvSpPr>
        <p:spPr/>
        <p:txBody>
          <a:bodyPr/>
          <a:lstStyle/>
          <a:p>
            <a:r>
              <a:rPr lang="en-GB"/>
              <a:t>If you would like to hear more about the project, contact Steph or Jez at </a:t>
            </a:r>
            <a:r>
              <a:rPr lang="en-GB" err="1">
                <a:hlinkClick r:id="rId2"/>
              </a:rPr>
              <a:t>s.ainsworth@mmu.ack</a:t>
            </a:r>
            <a:r>
              <a:rPr lang="en-GB"/>
              <a:t> or </a:t>
            </a:r>
            <a:r>
              <a:rPr lang="en-GB">
                <a:hlinkClick r:id="rId3"/>
              </a:rPr>
              <a:t>j.oldfield@mmu.ac.uk</a:t>
            </a:r>
            <a:r>
              <a:rPr lang="en-GB"/>
              <a:t> </a:t>
            </a:r>
          </a:p>
          <a:p>
            <a:endParaRPr lang="en-GB"/>
          </a:p>
          <a:p>
            <a:endParaRPr lang="en-GB"/>
          </a:p>
          <a:p>
            <a:endParaRPr lang="en-GB"/>
          </a:p>
          <a:p>
            <a:endParaRPr lang="en-GB"/>
          </a:p>
          <a:p>
            <a:r>
              <a:rPr lang="en-GB"/>
              <a:t>Keep an eye out for another webinar in November focusing on school level factors.</a:t>
            </a:r>
          </a:p>
        </p:txBody>
      </p:sp>
      <p:sp>
        <p:nvSpPr>
          <p:cNvPr id="4" name="TextBox 3">
            <a:extLst>
              <a:ext uri="{FF2B5EF4-FFF2-40B4-BE49-F238E27FC236}">
                <a16:creationId xmlns:a16="http://schemas.microsoft.com/office/drawing/2014/main" id="{2E33BFB6-99E8-FE9A-10AD-7FF2B619CD07}"/>
              </a:ext>
            </a:extLst>
          </p:cNvPr>
          <p:cNvSpPr txBox="1"/>
          <p:nvPr/>
        </p:nvSpPr>
        <p:spPr>
          <a:xfrm>
            <a:off x="8211675" y="494438"/>
            <a:ext cx="2921851" cy="1754326"/>
          </a:xfrm>
          <a:prstGeom prst="rect">
            <a:avLst/>
          </a:prstGeom>
          <a:noFill/>
        </p:spPr>
        <p:txBody>
          <a:bodyPr wrap="square" rtlCol="0">
            <a:spAutoFit/>
          </a:bodyPr>
          <a:lstStyle/>
          <a:p>
            <a:r>
              <a:rPr lang="en-GB"/>
              <a:t>Contact Steph or Jez at:</a:t>
            </a:r>
          </a:p>
          <a:p>
            <a:endParaRPr lang="en-GB">
              <a:hlinkClick r:id="rId4"/>
            </a:endParaRPr>
          </a:p>
          <a:p>
            <a:r>
              <a:rPr lang="en-GB">
                <a:hlinkClick r:id="rId4"/>
              </a:rPr>
              <a:t>s.ainsworth@mmu.ac.uk</a:t>
            </a:r>
            <a:r>
              <a:rPr lang="en-GB"/>
              <a:t> </a:t>
            </a:r>
          </a:p>
          <a:p>
            <a:endParaRPr lang="en-GB"/>
          </a:p>
          <a:p>
            <a:r>
              <a:rPr lang="en-GB"/>
              <a:t>Jez Oldfield</a:t>
            </a:r>
          </a:p>
          <a:p>
            <a:r>
              <a:rPr lang="en-GB">
                <a:hlinkClick r:id="rId3"/>
              </a:rPr>
              <a:t>j.oldfield@mmu.ac.uk</a:t>
            </a:r>
            <a:r>
              <a:rPr lang="en-GB"/>
              <a:t> </a:t>
            </a:r>
          </a:p>
        </p:txBody>
      </p:sp>
      <p:sp>
        <p:nvSpPr>
          <p:cNvPr id="5" name="Arrow: Pentagon 4">
            <a:extLst>
              <a:ext uri="{FF2B5EF4-FFF2-40B4-BE49-F238E27FC236}">
                <a16:creationId xmlns:a16="http://schemas.microsoft.com/office/drawing/2014/main" id="{18A1A1DC-C634-0D18-1BD2-32C5445E0125}"/>
              </a:ext>
            </a:extLst>
          </p:cNvPr>
          <p:cNvSpPr/>
          <p:nvPr/>
        </p:nvSpPr>
        <p:spPr>
          <a:xfrm>
            <a:off x="1105983" y="3686440"/>
            <a:ext cx="4245946" cy="1460223"/>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If you’d like to receive project updates, including the release of our online teacher resilience toolkit, click or scan here</a:t>
            </a:r>
            <a:endParaRPr lang="en-GB" sz="1800">
              <a:solidFill>
                <a:schemeClr val="tx1"/>
              </a:solidFill>
            </a:endParaRPr>
          </a:p>
        </p:txBody>
      </p:sp>
      <p:pic>
        <p:nvPicPr>
          <p:cNvPr id="6" name="Picture 5">
            <a:extLst>
              <a:ext uri="{FF2B5EF4-FFF2-40B4-BE49-F238E27FC236}">
                <a16:creationId xmlns:a16="http://schemas.microsoft.com/office/drawing/2014/main" id="{2FE7926C-2408-4EDC-ACF6-15E5ED62B197}"/>
              </a:ext>
            </a:extLst>
          </p:cNvPr>
          <p:cNvPicPr>
            <a:picLocks noChangeAspect="1"/>
          </p:cNvPicPr>
          <p:nvPr/>
        </p:nvPicPr>
        <p:blipFill>
          <a:blip r:embed="rId5"/>
          <a:stretch>
            <a:fillRect/>
          </a:stretch>
        </p:blipFill>
        <p:spPr>
          <a:xfrm>
            <a:off x="8843222" y="3429000"/>
            <a:ext cx="1891038" cy="1891038"/>
          </a:xfrm>
          <a:prstGeom prst="rect">
            <a:avLst/>
          </a:prstGeom>
        </p:spPr>
      </p:pic>
      <p:sp>
        <p:nvSpPr>
          <p:cNvPr id="7" name="TextBox 6">
            <a:extLst>
              <a:ext uri="{FF2B5EF4-FFF2-40B4-BE49-F238E27FC236}">
                <a16:creationId xmlns:a16="http://schemas.microsoft.com/office/drawing/2014/main" id="{D21ECB63-0832-FA8A-AD02-498EF65AB42D}"/>
              </a:ext>
            </a:extLst>
          </p:cNvPr>
          <p:cNvSpPr txBox="1"/>
          <p:nvPr/>
        </p:nvSpPr>
        <p:spPr>
          <a:xfrm>
            <a:off x="5633670" y="3965706"/>
            <a:ext cx="2578005" cy="646331"/>
          </a:xfrm>
          <a:prstGeom prst="rect">
            <a:avLst/>
          </a:prstGeom>
          <a:noFill/>
        </p:spPr>
        <p:txBody>
          <a:bodyPr wrap="square">
            <a:spAutoFit/>
          </a:bodyPr>
          <a:lstStyle/>
          <a:p>
            <a:r>
              <a:rPr lang="en-GB">
                <a:hlinkClick r:id="rId6"/>
              </a:rPr>
              <a:t>https://forms.office.com/e/vuTN97yeEJ</a:t>
            </a:r>
            <a:r>
              <a:rPr lang="en-GB"/>
              <a:t> </a:t>
            </a:r>
          </a:p>
        </p:txBody>
      </p:sp>
    </p:spTree>
    <p:extLst>
      <p:ext uri="{BB962C8B-B14F-4D97-AF65-F5344CB8AC3E}">
        <p14:creationId xmlns:p14="http://schemas.microsoft.com/office/powerpoint/2010/main" val="205399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76C7-08B0-EE83-DE08-34C428CA0B9C}"/>
              </a:ext>
            </a:extLst>
          </p:cNvPr>
          <p:cNvSpPr>
            <a:spLocks noGrp="1"/>
          </p:cNvSpPr>
          <p:nvPr>
            <p:ph type="title"/>
          </p:nvPr>
        </p:nvSpPr>
        <p:spPr>
          <a:xfrm>
            <a:off x="572493" y="1113183"/>
            <a:ext cx="11018520" cy="779227"/>
          </a:xfrm>
        </p:spPr>
        <p:txBody>
          <a:bodyPr anchor="b">
            <a:normAutofit fontScale="90000"/>
          </a:bodyPr>
          <a:lstStyle/>
          <a:p>
            <a:r>
              <a:rPr lang="en-GB" sz="4600" dirty="0"/>
              <a:t>The context – Teacher Wellbeing Index 2024</a:t>
            </a:r>
          </a:p>
        </p:txBody>
      </p:sp>
      <p:graphicFrame>
        <p:nvGraphicFramePr>
          <p:cNvPr id="5131" name="Content Placeholder 2">
            <a:extLst>
              <a:ext uri="{FF2B5EF4-FFF2-40B4-BE49-F238E27FC236}">
                <a16:creationId xmlns:a16="http://schemas.microsoft.com/office/drawing/2014/main" id="{107A38F3-D31F-55C4-D62E-2763FBD0DE1E}"/>
              </a:ext>
            </a:extLst>
          </p:cNvPr>
          <p:cNvGraphicFramePr>
            <a:graphicFrameLocks noGrp="1"/>
          </p:cNvGraphicFramePr>
          <p:nvPr>
            <p:ph idx="1"/>
            <p:extLst>
              <p:ext uri="{D42A27DB-BD31-4B8C-83A1-F6EECF244321}">
                <p14:modId xmlns:p14="http://schemas.microsoft.com/office/powerpoint/2010/main" val="4166192470"/>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Teacher Stress by @TeacherToolkit ...">
            <a:extLst>
              <a:ext uri="{FF2B5EF4-FFF2-40B4-BE49-F238E27FC236}">
                <a16:creationId xmlns:a16="http://schemas.microsoft.com/office/drawing/2014/main" id="{F987A9F3-A9A9-D75C-2D28-CD0D9F10D8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2321" r="365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FBC5B0-9B4F-CC68-4F38-A247D2DC4849}"/>
              </a:ext>
            </a:extLst>
          </p:cNvPr>
          <p:cNvSpPr txBox="1"/>
          <p:nvPr/>
        </p:nvSpPr>
        <p:spPr>
          <a:xfrm>
            <a:off x="11731996" y="6258756"/>
            <a:ext cx="570293" cy="369332"/>
          </a:xfrm>
          <a:prstGeom prst="rect">
            <a:avLst/>
          </a:prstGeom>
          <a:noFill/>
        </p:spPr>
        <p:txBody>
          <a:bodyPr wrap="square" rtlCol="0">
            <a:spAutoFit/>
          </a:bodyPr>
          <a:lstStyle/>
          <a:p>
            <a:r>
              <a:rPr lang="en-GB"/>
              <a:t>S</a:t>
            </a:r>
          </a:p>
        </p:txBody>
      </p:sp>
      <p:sp>
        <p:nvSpPr>
          <p:cNvPr id="5282" name="TextBox 5281">
            <a:extLst>
              <a:ext uri="{FF2B5EF4-FFF2-40B4-BE49-F238E27FC236}">
                <a16:creationId xmlns:a16="http://schemas.microsoft.com/office/drawing/2014/main" id="{2A00DFFF-1C80-F358-2FE0-F150EE98647D}"/>
              </a:ext>
            </a:extLst>
          </p:cNvPr>
          <p:cNvSpPr txBox="1"/>
          <p:nvPr/>
        </p:nvSpPr>
        <p:spPr>
          <a:xfrm>
            <a:off x="569343" y="6262778"/>
            <a:ext cx="80484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9"/>
              </a:rPr>
              <a:t>twix-2024_black-and-white.pdf</a:t>
            </a:r>
            <a:endParaRPr lang="en-US"/>
          </a:p>
        </p:txBody>
      </p:sp>
    </p:spTree>
    <p:extLst>
      <p:ext uri="{BB962C8B-B14F-4D97-AF65-F5344CB8AC3E}">
        <p14:creationId xmlns:p14="http://schemas.microsoft.com/office/powerpoint/2010/main" val="353119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A424-2738-2922-56E2-61247E3CCE54}"/>
              </a:ext>
            </a:extLst>
          </p:cNvPr>
          <p:cNvSpPr>
            <a:spLocks noGrp="1"/>
          </p:cNvSpPr>
          <p:nvPr>
            <p:ph type="title"/>
          </p:nvPr>
        </p:nvSpPr>
        <p:spPr>
          <a:xfrm>
            <a:off x="586740" y="532737"/>
            <a:ext cx="11018520" cy="1434415"/>
          </a:xfrm>
        </p:spPr>
        <p:txBody>
          <a:bodyPr anchor="b">
            <a:normAutofit/>
          </a:bodyPr>
          <a:lstStyle/>
          <a:p>
            <a:r>
              <a:rPr lang="en-GB" sz="5400" dirty="0"/>
              <a:t>What is resilience?</a:t>
            </a:r>
          </a:p>
        </p:txBody>
      </p:sp>
      <p:sp>
        <p:nvSpPr>
          <p:cNvPr id="3" name="Content Placeholder 2">
            <a:extLst>
              <a:ext uri="{FF2B5EF4-FFF2-40B4-BE49-F238E27FC236}">
                <a16:creationId xmlns:a16="http://schemas.microsoft.com/office/drawing/2014/main" id="{092A1707-A4AD-3EE2-D11D-F520E373DA81}"/>
              </a:ext>
            </a:extLst>
          </p:cNvPr>
          <p:cNvSpPr>
            <a:spLocks noGrp="1"/>
          </p:cNvSpPr>
          <p:nvPr>
            <p:ph idx="1"/>
          </p:nvPr>
        </p:nvSpPr>
        <p:spPr>
          <a:xfrm>
            <a:off x="586739" y="2266122"/>
            <a:ext cx="6699305" cy="3924366"/>
          </a:xfrm>
        </p:spPr>
        <p:txBody>
          <a:bodyPr anchor="t">
            <a:normAutofit lnSpcReduction="10000"/>
          </a:bodyPr>
          <a:lstStyle/>
          <a:p>
            <a:r>
              <a:rPr lang="en-GB" sz="2200" dirty="0"/>
              <a:t>There is no universally accepted definition of resilience! (Naglieri &amp; </a:t>
            </a:r>
            <a:r>
              <a:rPr lang="en-GB" sz="2200" dirty="0" err="1"/>
              <a:t>LeBuffe</a:t>
            </a:r>
            <a:r>
              <a:rPr lang="en-GB" sz="2200" dirty="0"/>
              <a:t> 2005).</a:t>
            </a:r>
          </a:p>
          <a:p>
            <a:endParaRPr lang="en-GB" sz="2200" dirty="0"/>
          </a:p>
          <a:p>
            <a:r>
              <a:rPr lang="en-GB" sz="2200" dirty="0"/>
              <a:t>- </a:t>
            </a:r>
            <a:r>
              <a:rPr lang="en-US" sz="2200" dirty="0"/>
              <a:t>“a dynamic process encompassing positive adaptation within the context of significant adversity”  (Luthar Cicchetti &amp; Becker (2000)</a:t>
            </a:r>
            <a:endParaRPr lang="en-US" sz="2200" dirty="0">
              <a:ea typeface="Calibri"/>
              <a:cs typeface="Calibri"/>
            </a:endParaRPr>
          </a:p>
          <a:p>
            <a:endParaRPr lang="en-US" sz="2200" dirty="0">
              <a:ea typeface="Calibri"/>
              <a:cs typeface="Calibri"/>
            </a:endParaRPr>
          </a:p>
          <a:p>
            <a:r>
              <a:rPr lang="en-GB" sz="2200" dirty="0"/>
              <a:t>Not a TRAIT …. It’s a PROCESS</a:t>
            </a:r>
            <a:r>
              <a:rPr lang="en-GB" sz="2200" dirty="0">
                <a:ea typeface="Calibri"/>
                <a:cs typeface="Calibri"/>
              </a:rPr>
              <a:t> - </a:t>
            </a:r>
            <a:r>
              <a:rPr lang="en-US" sz="2200" dirty="0"/>
              <a:t>how protective factors overcome risk is essentially resilience. </a:t>
            </a:r>
            <a:endParaRPr lang="en-US" sz="2200" dirty="0">
              <a:ea typeface="Calibri"/>
              <a:cs typeface="Calibri"/>
            </a:endParaRPr>
          </a:p>
          <a:p>
            <a:endParaRPr lang="en-GB" sz="2200" dirty="0"/>
          </a:p>
        </p:txBody>
      </p:sp>
      <p:pic>
        <p:nvPicPr>
          <p:cNvPr id="4098" name="Picture 2" descr="What Makes Some People More Resilient Than Others - The New York Times">
            <a:extLst>
              <a:ext uri="{FF2B5EF4-FFF2-40B4-BE49-F238E27FC236}">
                <a16:creationId xmlns:a16="http://schemas.microsoft.com/office/drawing/2014/main" id="{EF3D3A7B-D3B0-920A-7C9B-4FD1BA59B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08" r="2347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C649BB-A729-CD0F-0AE5-837B64144E0F}"/>
              </a:ext>
            </a:extLst>
          </p:cNvPr>
          <p:cNvSpPr txBox="1"/>
          <p:nvPr/>
        </p:nvSpPr>
        <p:spPr>
          <a:xfrm>
            <a:off x="11731996" y="6258756"/>
            <a:ext cx="570293"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148800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 y="1065874"/>
            <a:ext cx="11018520" cy="1005442"/>
          </a:xfrm>
        </p:spPr>
        <p:txBody>
          <a:bodyPr anchor="b">
            <a:normAutofit/>
          </a:bodyPr>
          <a:lstStyle/>
          <a:p>
            <a:r>
              <a:rPr lang="en-GB" sz="5400" dirty="0"/>
              <a:t>Social-ecological Approach</a:t>
            </a:r>
          </a:p>
        </p:txBody>
      </p:sp>
      <p:sp>
        <p:nvSpPr>
          <p:cNvPr id="3" name="Content Placeholder 2"/>
          <p:cNvSpPr>
            <a:spLocks noGrp="1"/>
          </p:cNvSpPr>
          <p:nvPr>
            <p:ph idx="1"/>
          </p:nvPr>
        </p:nvSpPr>
        <p:spPr>
          <a:xfrm>
            <a:off x="572493" y="2289976"/>
            <a:ext cx="6713552" cy="3900512"/>
          </a:xfrm>
        </p:spPr>
        <p:txBody>
          <a:bodyPr anchor="t">
            <a:normAutofit fontScale="85000" lnSpcReduction="20000"/>
          </a:bodyPr>
          <a:lstStyle/>
          <a:p>
            <a:r>
              <a:rPr lang="en-GB" sz="2200" dirty="0"/>
              <a:t>Protective factors may be located within the individual, but also importantly operate across other ecological domains (Ungar, 2015). This approach a</a:t>
            </a:r>
            <a:r>
              <a:rPr lang="en-GB" sz="2400" dirty="0"/>
              <a:t>voids the hyper-individualisation discourse of resilience.</a:t>
            </a:r>
            <a:endParaRPr lang="en-GB" sz="2200" dirty="0"/>
          </a:p>
          <a:p>
            <a:endParaRPr lang="en-US" sz="2200" dirty="0"/>
          </a:p>
          <a:p>
            <a:r>
              <a:rPr lang="en-US" sz="2200" dirty="0"/>
              <a:t>For teachers, the protective factors that help promote resilience reside within:</a:t>
            </a:r>
          </a:p>
          <a:p>
            <a:pPr marL="0" indent="0">
              <a:buNone/>
            </a:pPr>
            <a:endParaRPr lang="en-US" sz="2200" dirty="0"/>
          </a:p>
          <a:p>
            <a:pPr lvl="1"/>
            <a:r>
              <a:rPr lang="en-US" sz="1800" dirty="0"/>
              <a:t>the individual (i.e. emotional intelligence, optimism) </a:t>
            </a:r>
          </a:p>
          <a:p>
            <a:pPr lvl="1"/>
            <a:r>
              <a:rPr lang="en-US" sz="1800" dirty="0"/>
              <a:t>the school level (i.e. support from leadership) </a:t>
            </a:r>
          </a:p>
          <a:p>
            <a:pPr lvl="1"/>
            <a:r>
              <a:rPr lang="en-US" sz="1800" dirty="0"/>
              <a:t>the wider governmental level (i.e. educational policy) </a:t>
            </a:r>
          </a:p>
          <a:p>
            <a:endParaRPr lang="en-GB" sz="2200" dirty="0"/>
          </a:p>
          <a:p>
            <a:endParaRPr lang="en-GB" sz="2200" dirty="0"/>
          </a:p>
        </p:txBody>
      </p:sp>
      <p:pic>
        <p:nvPicPr>
          <p:cNvPr id="6146" name="Picture 2" descr="A diagram of a diagram&#10;&#10;Description automatically generated">
            <a:extLst>
              <a:ext uri="{FF2B5EF4-FFF2-40B4-BE49-F238E27FC236}">
                <a16:creationId xmlns:a16="http://schemas.microsoft.com/office/drawing/2014/main" id="{65C1C60D-DDA9-0E2A-B838-6ACDEE4D5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25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9DA523-E4AF-8B95-7886-B8694644E8FB}"/>
              </a:ext>
            </a:extLst>
          </p:cNvPr>
          <p:cNvSpPr txBox="1"/>
          <p:nvPr/>
        </p:nvSpPr>
        <p:spPr>
          <a:xfrm>
            <a:off x="11731996" y="6258756"/>
            <a:ext cx="570293"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341013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A424-2738-2922-56E2-61247E3CCE54}"/>
              </a:ext>
            </a:extLst>
          </p:cNvPr>
          <p:cNvSpPr>
            <a:spLocks noGrp="1"/>
          </p:cNvSpPr>
          <p:nvPr>
            <p:ph type="title"/>
          </p:nvPr>
        </p:nvSpPr>
        <p:spPr>
          <a:xfrm>
            <a:off x="572493" y="238539"/>
            <a:ext cx="11458398" cy="1434415"/>
          </a:xfrm>
        </p:spPr>
        <p:txBody>
          <a:bodyPr anchor="b">
            <a:normAutofit/>
          </a:bodyPr>
          <a:lstStyle/>
          <a:p>
            <a:r>
              <a:rPr lang="en-GB" dirty="0"/>
              <a:t>Teacher Resilience: A social-ecological approach</a:t>
            </a:r>
          </a:p>
        </p:txBody>
      </p:sp>
      <p:sp>
        <p:nvSpPr>
          <p:cNvPr id="3" name="Content Placeholder 2">
            <a:extLst>
              <a:ext uri="{FF2B5EF4-FFF2-40B4-BE49-F238E27FC236}">
                <a16:creationId xmlns:a16="http://schemas.microsoft.com/office/drawing/2014/main" id="{092A1707-A4AD-3EE2-D11D-F520E373DA81}"/>
              </a:ext>
            </a:extLst>
          </p:cNvPr>
          <p:cNvSpPr>
            <a:spLocks noGrp="1"/>
          </p:cNvSpPr>
          <p:nvPr>
            <p:ph idx="1"/>
          </p:nvPr>
        </p:nvSpPr>
        <p:spPr>
          <a:xfrm>
            <a:off x="572493" y="2071316"/>
            <a:ext cx="10972800" cy="4119172"/>
          </a:xfrm>
        </p:spPr>
        <p:txBody>
          <a:bodyPr anchor="t">
            <a:normAutofit/>
          </a:bodyPr>
          <a:lstStyle/>
          <a:p>
            <a:endParaRPr lang="en-GB" sz="2400" dirty="0"/>
          </a:p>
          <a:p>
            <a:endParaRPr lang="en-GB" sz="2400" dirty="0"/>
          </a:p>
          <a:p>
            <a:endParaRPr lang="en-GB" sz="2200" dirty="0"/>
          </a:p>
        </p:txBody>
      </p:sp>
      <p:sp>
        <p:nvSpPr>
          <p:cNvPr id="4" name="TextBox 3">
            <a:extLst>
              <a:ext uri="{FF2B5EF4-FFF2-40B4-BE49-F238E27FC236}">
                <a16:creationId xmlns:a16="http://schemas.microsoft.com/office/drawing/2014/main" id="{86C649BB-A729-CD0F-0AE5-837B64144E0F}"/>
              </a:ext>
            </a:extLst>
          </p:cNvPr>
          <p:cNvSpPr txBox="1"/>
          <p:nvPr/>
        </p:nvSpPr>
        <p:spPr>
          <a:xfrm>
            <a:off x="11731996" y="6258756"/>
            <a:ext cx="5702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J</a:t>
            </a:r>
          </a:p>
        </p:txBody>
      </p:sp>
      <p:graphicFrame>
        <p:nvGraphicFramePr>
          <p:cNvPr id="5" name="Content Placeholder 5">
            <a:extLst>
              <a:ext uri="{FF2B5EF4-FFF2-40B4-BE49-F238E27FC236}">
                <a16:creationId xmlns:a16="http://schemas.microsoft.com/office/drawing/2014/main" id="{6FBE6933-AC38-23AF-B174-ABA4B427E8F5}"/>
              </a:ext>
            </a:extLst>
          </p:cNvPr>
          <p:cNvGraphicFramePr>
            <a:graphicFrameLocks/>
          </p:cNvGraphicFramePr>
          <p:nvPr>
            <p:extLst>
              <p:ext uri="{D42A27DB-BD31-4B8C-83A1-F6EECF244321}">
                <p14:modId xmlns:p14="http://schemas.microsoft.com/office/powerpoint/2010/main" val="1618614858"/>
              </p:ext>
            </p:extLst>
          </p:nvPr>
        </p:nvGraphicFramePr>
        <p:xfrm>
          <a:off x="572493" y="18391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E1DD7324-EEDD-7131-E8FF-D641AEF01655}"/>
              </a:ext>
            </a:extLst>
          </p:cNvPr>
          <p:cNvSpPr/>
          <p:nvPr/>
        </p:nvSpPr>
        <p:spPr>
          <a:xfrm>
            <a:off x="3800724" y="5527253"/>
            <a:ext cx="4182385" cy="110070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Wellbeing</a:t>
            </a: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Job Satisfaction</a:t>
            </a: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Burnout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9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Right Arrow 4">
            <a:extLst>
              <a:ext uri="{FF2B5EF4-FFF2-40B4-BE49-F238E27FC236}">
                <a16:creationId xmlns:a16="http://schemas.microsoft.com/office/drawing/2014/main" id="{868FECD9-FFF3-48B3-AB6D-425D21C1CB6E}"/>
              </a:ext>
            </a:extLst>
          </p:cNvPr>
          <p:cNvSpPr/>
          <p:nvPr/>
        </p:nvSpPr>
        <p:spPr>
          <a:xfrm>
            <a:off x="299544" y="1196511"/>
            <a:ext cx="3673365" cy="2367597"/>
          </a:xfrm>
          <a:prstGeom prst="right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Work Package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Survey to measure factors relating to teacher resilience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April 23 </a:t>
            </a:r>
          </a:p>
        </p:txBody>
      </p:sp>
      <p:sp>
        <p:nvSpPr>
          <p:cNvPr id="6" name="Callout: Right Arrow 5">
            <a:extLst>
              <a:ext uri="{FF2B5EF4-FFF2-40B4-BE49-F238E27FC236}">
                <a16:creationId xmlns:a16="http://schemas.microsoft.com/office/drawing/2014/main" id="{0BEE6E51-5DCC-4D89-96E4-86804C5D03B9}"/>
              </a:ext>
            </a:extLst>
          </p:cNvPr>
          <p:cNvSpPr/>
          <p:nvPr/>
        </p:nvSpPr>
        <p:spPr>
          <a:xfrm>
            <a:off x="299545" y="3704755"/>
            <a:ext cx="3673365" cy="2367597"/>
          </a:xfrm>
          <a:prstGeom prst="right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Work Package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Ecology mapping in schools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Sep-Dec 23</a:t>
            </a:r>
          </a:p>
        </p:txBody>
      </p:sp>
      <p:sp>
        <p:nvSpPr>
          <p:cNvPr id="7" name="Callout: Right Arrow 6">
            <a:extLst>
              <a:ext uri="{FF2B5EF4-FFF2-40B4-BE49-F238E27FC236}">
                <a16:creationId xmlns:a16="http://schemas.microsoft.com/office/drawing/2014/main" id="{6EC6940A-D31B-4FAD-9398-04DD5B6248B1}"/>
              </a:ext>
            </a:extLst>
          </p:cNvPr>
          <p:cNvSpPr/>
          <p:nvPr/>
        </p:nvSpPr>
        <p:spPr>
          <a:xfrm>
            <a:off x="4377559" y="1055865"/>
            <a:ext cx="3673365" cy="5016487"/>
          </a:xfrm>
          <a:prstGeom prst="rightArrow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Work Package 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Developing intervention strategies at the individual and school levels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Identifying factors beyond the school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Apr 24-Mar 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Evaluating the interventions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Apr 25-Jul 25</a:t>
            </a:r>
          </a:p>
        </p:txBody>
      </p:sp>
      <p:sp>
        <p:nvSpPr>
          <p:cNvPr id="8" name="Callout: Right Arrow 7">
            <a:extLst>
              <a:ext uri="{FF2B5EF4-FFF2-40B4-BE49-F238E27FC236}">
                <a16:creationId xmlns:a16="http://schemas.microsoft.com/office/drawing/2014/main" id="{B9AC49A7-2DF1-4861-AE7F-74D64F9C2E69}"/>
              </a:ext>
            </a:extLst>
          </p:cNvPr>
          <p:cNvSpPr/>
          <p:nvPr/>
        </p:nvSpPr>
        <p:spPr>
          <a:xfrm>
            <a:off x="8281687" y="586417"/>
            <a:ext cx="3673365" cy="1718866"/>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Work Package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Sharing insights with other schools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Oct-Nov 25</a:t>
            </a:r>
          </a:p>
        </p:txBody>
      </p:sp>
      <p:sp>
        <p:nvSpPr>
          <p:cNvPr id="9" name="Callout: Right Arrow 8">
            <a:extLst>
              <a:ext uri="{FF2B5EF4-FFF2-40B4-BE49-F238E27FC236}">
                <a16:creationId xmlns:a16="http://schemas.microsoft.com/office/drawing/2014/main" id="{E5123970-ED01-43E5-A145-C0C4A7667775}"/>
              </a:ext>
            </a:extLst>
          </p:cNvPr>
          <p:cNvSpPr/>
          <p:nvPr/>
        </p:nvSpPr>
        <p:spPr>
          <a:xfrm>
            <a:off x="8281686" y="2569567"/>
            <a:ext cx="3673365" cy="1718866"/>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Work Package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Creating flexible resources for schools across the UK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Apr 24-Nov 25</a:t>
            </a:r>
          </a:p>
        </p:txBody>
      </p:sp>
      <p:sp>
        <p:nvSpPr>
          <p:cNvPr id="10" name="Callout: Right Arrow 9">
            <a:extLst>
              <a:ext uri="{FF2B5EF4-FFF2-40B4-BE49-F238E27FC236}">
                <a16:creationId xmlns:a16="http://schemas.microsoft.com/office/drawing/2014/main" id="{349F954D-CDD0-45AD-9D32-F779BAFE5A42}"/>
              </a:ext>
            </a:extLst>
          </p:cNvPr>
          <p:cNvSpPr/>
          <p:nvPr/>
        </p:nvSpPr>
        <p:spPr>
          <a:xfrm>
            <a:off x="8281686" y="4552718"/>
            <a:ext cx="3673365" cy="1718866"/>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Work Package 4</a:t>
            </a:r>
            <a:endParaRPr kumimoji="0" lang="en-GB" sz="1800" b="0" i="0"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Creating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an online course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for student teachers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Apr 24-Nov 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6FB46003-FD1F-6898-54A7-1174CAAB4009}"/>
              </a:ext>
            </a:extLst>
          </p:cNvPr>
          <p:cNvSpPr>
            <a:spLocks noGrp="1"/>
          </p:cNvSpPr>
          <p:nvPr>
            <p:ph type="title"/>
          </p:nvPr>
        </p:nvSpPr>
        <p:spPr>
          <a:xfrm>
            <a:off x="299545" y="229913"/>
            <a:ext cx="10515600" cy="1325563"/>
          </a:xfrm>
        </p:spPr>
        <p:txBody>
          <a:bodyPr/>
          <a:lstStyle/>
          <a:p>
            <a:r>
              <a:rPr lang="en-GB" dirty="0"/>
              <a:t>Project Overview</a:t>
            </a:r>
          </a:p>
        </p:txBody>
      </p:sp>
      <p:sp>
        <p:nvSpPr>
          <p:cNvPr id="3" name="TextBox 2">
            <a:extLst>
              <a:ext uri="{FF2B5EF4-FFF2-40B4-BE49-F238E27FC236}">
                <a16:creationId xmlns:a16="http://schemas.microsoft.com/office/drawing/2014/main" id="{1F8DEFD1-88AB-F610-9CDC-6F8EE044F783}"/>
              </a:ext>
            </a:extLst>
          </p:cNvPr>
          <p:cNvSpPr txBox="1"/>
          <p:nvPr/>
        </p:nvSpPr>
        <p:spPr>
          <a:xfrm>
            <a:off x="11731996" y="6258756"/>
            <a:ext cx="570293" cy="369332"/>
          </a:xfrm>
          <a:prstGeom prst="rect">
            <a:avLst/>
          </a:prstGeom>
          <a:noFill/>
        </p:spPr>
        <p:txBody>
          <a:bodyPr wrap="square" rtlCol="0">
            <a:spAutoFit/>
          </a:bodyPr>
          <a:lstStyle/>
          <a:p>
            <a:r>
              <a:rPr lang="en-GB"/>
              <a:t>S</a:t>
            </a:r>
          </a:p>
        </p:txBody>
      </p:sp>
    </p:spTree>
    <p:extLst>
      <p:ext uri="{BB962C8B-B14F-4D97-AF65-F5344CB8AC3E}">
        <p14:creationId xmlns:p14="http://schemas.microsoft.com/office/powerpoint/2010/main" val="60886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BFDE-ADA2-6B92-8A4A-C74E333A98C8}"/>
              </a:ext>
            </a:extLst>
          </p:cNvPr>
          <p:cNvSpPr>
            <a:spLocks noGrp="1"/>
          </p:cNvSpPr>
          <p:nvPr>
            <p:ph type="title"/>
          </p:nvPr>
        </p:nvSpPr>
        <p:spPr>
          <a:xfrm>
            <a:off x="580572" y="128138"/>
            <a:ext cx="10515600" cy="803717"/>
          </a:xfrm>
        </p:spPr>
        <p:txBody>
          <a:bodyPr/>
          <a:lstStyle/>
          <a:p>
            <a:r>
              <a:rPr lang="en-GB" dirty="0"/>
              <a:t>Teacher Resilience Survey</a:t>
            </a:r>
          </a:p>
        </p:txBody>
      </p:sp>
      <p:sp>
        <p:nvSpPr>
          <p:cNvPr id="5" name="Content Placeholder 4">
            <a:extLst>
              <a:ext uri="{FF2B5EF4-FFF2-40B4-BE49-F238E27FC236}">
                <a16:creationId xmlns:a16="http://schemas.microsoft.com/office/drawing/2014/main" id="{C661C612-DBA2-DC99-F89E-3CB5545F1C08}"/>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0D07D7FD-E90A-780F-3D70-DF53879E7AA8}"/>
              </a:ext>
            </a:extLst>
          </p:cNvPr>
          <p:cNvSpPr/>
          <p:nvPr/>
        </p:nvSpPr>
        <p:spPr>
          <a:xfrm>
            <a:off x="460828" y="1298122"/>
            <a:ext cx="3921969" cy="425268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Individual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Self-esteem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Emotional intelligence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Personality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000" dirty="0">
                <a:solidFill>
                  <a:prstClr val="black"/>
                </a:solidFill>
                <a:latin typeface="Calibri" panose="020F0502020204030204"/>
              </a:rPr>
              <a:t>Optimism</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Self-care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Self-efficacy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Independent problem solving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Investment in pupils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78D48608-B688-9355-03A6-2A3601C937FD}"/>
              </a:ext>
            </a:extLst>
          </p:cNvPr>
          <p:cNvSpPr/>
          <p:nvPr/>
        </p:nvSpPr>
        <p:spPr>
          <a:xfrm>
            <a:off x="4519386" y="1298122"/>
            <a:ext cx="3921970" cy="42526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Contextual factors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Conflict between beliefs and practice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Support from colleagues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Support from family and friends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Relationships with parents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Support from leadership</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Workload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Pupil behaviour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School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AB3CA268-0120-17DD-617F-05A8DF097671}"/>
              </a:ext>
            </a:extLst>
          </p:cNvPr>
          <p:cNvSpPr/>
          <p:nvPr/>
        </p:nvSpPr>
        <p:spPr>
          <a:xfrm>
            <a:off x="580572" y="5945414"/>
            <a:ext cx="7480299" cy="64951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Demographic factors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Age, gender, ethnicity, role, no. years qualified etc.</a:t>
            </a:r>
          </a:p>
        </p:txBody>
      </p:sp>
      <p:sp>
        <p:nvSpPr>
          <p:cNvPr id="9" name="Rectangle: Rounded Corners 8">
            <a:extLst>
              <a:ext uri="{FF2B5EF4-FFF2-40B4-BE49-F238E27FC236}">
                <a16:creationId xmlns:a16="http://schemas.microsoft.com/office/drawing/2014/main" id="{3B901DB0-1466-8122-2EE5-14CE75D4C995}"/>
              </a:ext>
            </a:extLst>
          </p:cNvPr>
          <p:cNvSpPr/>
          <p:nvPr/>
        </p:nvSpPr>
        <p:spPr>
          <a:xfrm>
            <a:off x="8641555" y="2146447"/>
            <a:ext cx="3153228" cy="223233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O</a:t>
            </a:r>
            <a:r>
              <a:rPr kumimoji="0" lang="en-GB" sz="2000" b="1" i="0" u="none" strike="noStrike" kern="1200" cap="none" spc="0" normalizeH="0" baseline="0" noProof="0" err="1">
                <a:ln>
                  <a:noFill/>
                </a:ln>
                <a:solidFill>
                  <a:prstClr val="black"/>
                </a:solidFill>
                <a:effectLst/>
                <a:uLnTx/>
                <a:uFillTx/>
                <a:latin typeface="Calibri" panose="020F0502020204030204"/>
                <a:ea typeface="+mn-ea"/>
                <a:cs typeface="+mn-cs"/>
              </a:rPr>
              <a:t>utcomes</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Wellbeing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Job satisfaction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Burnout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7E437FD8-2ACB-7B23-E11C-645A54CF37AC}"/>
              </a:ext>
            </a:extLst>
          </p:cNvPr>
          <p:cNvSpPr/>
          <p:nvPr/>
        </p:nvSpPr>
        <p:spPr>
          <a:xfrm>
            <a:off x="9013824" y="5945413"/>
            <a:ext cx="2281465" cy="6495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n &gt; 3000 teachers .</a:t>
            </a:r>
          </a:p>
        </p:txBody>
      </p:sp>
      <p:sp>
        <p:nvSpPr>
          <p:cNvPr id="3" name="TextBox 2">
            <a:extLst>
              <a:ext uri="{FF2B5EF4-FFF2-40B4-BE49-F238E27FC236}">
                <a16:creationId xmlns:a16="http://schemas.microsoft.com/office/drawing/2014/main" id="{287AFCE2-56F0-A000-C9CA-60B9BFE1E327}"/>
              </a:ext>
            </a:extLst>
          </p:cNvPr>
          <p:cNvSpPr txBox="1"/>
          <p:nvPr/>
        </p:nvSpPr>
        <p:spPr>
          <a:xfrm>
            <a:off x="11731996" y="6258756"/>
            <a:ext cx="570293" cy="369332"/>
          </a:xfrm>
          <a:prstGeom prst="rect">
            <a:avLst/>
          </a:prstGeom>
          <a:noFill/>
        </p:spPr>
        <p:txBody>
          <a:bodyPr wrap="square" rtlCol="0">
            <a:spAutoFit/>
          </a:bodyPr>
          <a:lstStyle/>
          <a:p>
            <a:r>
              <a:rPr lang="en-GB"/>
              <a:t>S</a:t>
            </a:r>
          </a:p>
        </p:txBody>
      </p:sp>
    </p:spTree>
    <p:extLst>
      <p:ext uri="{BB962C8B-B14F-4D97-AF65-F5344CB8AC3E}">
        <p14:creationId xmlns:p14="http://schemas.microsoft.com/office/powerpoint/2010/main" val="128026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4036-A40D-9B2E-A646-CB9A858C16CD}"/>
              </a:ext>
            </a:extLst>
          </p:cNvPr>
          <p:cNvSpPr>
            <a:spLocks noGrp="1"/>
          </p:cNvSpPr>
          <p:nvPr>
            <p:ph type="title"/>
          </p:nvPr>
        </p:nvSpPr>
        <p:spPr>
          <a:xfrm>
            <a:off x="634741" y="70926"/>
            <a:ext cx="11493259" cy="811668"/>
          </a:xfrm>
        </p:spPr>
        <p:txBody>
          <a:bodyPr/>
          <a:lstStyle/>
          <a:p>
            <a:r>
              <a:rPr lang="en-GB" dirty="0"/>
              <a:t>The strongest predictors of 3 resilience outcomes</a:t>
            </a:r>
          </a:p>
        </p:txBody>
      </p:sp>
      <p:graphicFrame>
        <p:nvGraphicFramePr>
          <p:cNvPr id="4" name="Content Placeholder 3">
            <a:extLst>
              <a:ext uri="{FF2B5EF4-FFF2-40B4-BE49-F238E27FC236}">
                <a16:creationId xmlns:a16="http://schemas.microsoft.com/office/drawing/2014/main" id="{21B6BBE7-4F1A-7782-FCEF-A74F0E6BD992}"/>
              </a:ext>
            </a:extLst>
          </p:cNvPr>
          <p:cNvGraphicFramePr>
            <a:graphicFrameLocks noGrp="1"/>
          </p:cNvGraphicFramePr>
          <p:nvPr>
            <p:ph idx="1"/>
          </p:nvPr>
        </p:nvGraphicFramePr>
        <p:xfrm>
          <a:off x="838200" y="1825625"/>
          <a:ext cx="10856496" cy="4459673"/>
        </p:xfrm>
        <a:graphic>
          <a:graphicData uri="http://schemas.openxmlformats.org/drawingml/2006/table">
            <a:tbl>
              <a:tblPr firstRow="1" bandRow="1">
                <a:tableStyleId>{5C22544A-7EE6-4342-B048-85BDC9FD1C3A}</a:tableStyleId>
              </a:tblPr>
              <a:tblGrid>
                <a:gridCol w="3618832">
                  <a:extLst>
                    <a:ext uri="{9D8B030D-6E8A-4147-A177-3AD203B41FA5}">
                      <a16:colId xmlns:a16="http://schemas.microsoft.com/office/drawing/2014/main" val="1912723923"/>
                    </a:ext>
                  </a:extLst>
                </a:gridCol>
                <a:gridCol w="3618832">
                  <a:extLst>
                    <a:ext uri="{9D8B030D-6E8A-4147-A177-3AD203B41FA5}">
                      <a16:colId xmlns:a16="http://schemas.microsoft.com/office/drawing/2014/main" val="3615811647"/>
                    </a:ext>
                  </a:extLst>
                </a:gridCol>
                <a:gridCol w="3618832">
                  <a:extLst>
                    <a:ext uri="{9D8B030D-6E8A-4147-A177-3AD203B41FA5}">
                      <a16:colId xmlns:a16="http://schemas.microsoft.com/office/drawing/2014/main" val="3286965733"/>
                    </a:ext>
                  </a:extLst>
                </a:gridCol>
              </a:tblGrid>
              <a:tr h="420114">
                <a:tc>
                  <a:txBody>
                    <a:bodyPr/>
                    <a:lstStyle/>
                    <a:p>
                      <a:pPr algn="l" rtl="0" fontAlgn="base"/>
                      <a:r>
                        <a:rPr lang="en-GB" sz="2000" b="1" i="0">
                          <a:solidFill>
                            <a:srgbClr val="FFFFFF"/>
                          </a:solidFill>
                          <a:effectLst/>
                          <a:latin typeface="Calibri" panose="020F0502020204030204" pitchFamily="34" charset="0"/>
                        </a:rPr>
                        <a:t>Wellbeing​</a:t>
                      </a:r>
                      <a:endParaRPr lang="en-GB" b="1" i="0">
                        <a:solidFill>
                          <a:srgbClr val="FFFFFF"/>
                        </a:solidFill>
                        <a:effectLst/>
                      </a:endParaRPr>
                    </a:p>
                  </a:txBody>
                  <a:tcPr/>
                </a:tc>
                <a:tc>
                  <a:txBody>
                    <a:bodyPr/>
                    <a:lstStyle/>
                    <a:p>
                      <a:pPr algn="l" rtl="0" fontAlgn="base"/>
                      <a:r>
                        <a:rPr lang="en-GB" sz="2000" b="1" i="0">
                          <a:solidFill>
                            <a:srgbClr val="FFFFFF"/>
                          </a:solidFill>
                          <a:effectLst/>
                          <a:latin typeface="Calibri" panose="020F0502020204030204" pitchFamily="34" charset="0"/>
                        </a:rPr>
                        <a:t>Job Satisfaction​</a:t>
                      </a:r>
                      <a:endParaRPr lang="en-GB" b="1" i="0">
                        <a:solidFill>
                          <a:srgbClr val="FFFFFF"/>
                        </a:solidFill>
                        <a:effectLst/>
                      </a:endParaRPr>
                    </a:p>
                  </a:txBody>
                  <a:tcPr/>
                </a:tc>
                <a:tc>
                  <a:txBody>
                    <a:bodyPr/>
                    <a:lstStyle/>
                    <a:p>
                      <a:pPr algn="l" rtl="0" fontAlgn="base"/>
                      <a:r>
                        <a:rPr lang="en-GB" sz="2000" b="1" i="0">
                          <a:solidFill>
                            <a:srgbClr val="FFFFFF"/>
                          </a:solidFill>
                          <a:effectLst/>
                          <a:latin typeface="Calibri" panose="020F0502020204030204" pitchFamily="34" charset="0"/>
                        </a:rPr>
                        <a:t>Burnout​</a:t>
                      </a:r>
                      <a:endParaRPr lang="en-GB" b="1" i="0">
                        <a:solidFill>
                          <a:srgbClr val="FFFFFF"/>
                        </a:solidFill>
                        <a:effectLst/>
                      </a:endParaRPr>
                    </a:p>
                  </a:txBody>
                  <a:tcPr/>
                </a:tc>
                <a:extLst>
                  <a:ext uri="{0D108BD9-81ED-4DB2-BD59-A6C34878D82A}">
                    <a16:rowId xmlns:a16="http://schemas.microsoft.com/office/drawing/2014/main" val="42383758"/>
                  </a:ext>
                </a:extLst>
              </a:tr>
              <a:tr h="1066443">
                <a:tc>
                  <a:txBody>
                    <a:bodyPr/>
                    <a:lstStyle/>
                    <a:p>
                      <a:pPr algn="l" rtl="0" fontAlgn="base"/>
                      <a:r>
                        <a:rPr lang="en-GB" sz="2000" b="0" i="0">
                          <a:solidFill>
                            <a:srgbClr val="000000"/>
                          </a:solidFill>
                          <a:effectLst/>
                          <a:latin typeface="Calibri" panose="020F0502020204030204" pitchFamily="34" charset="0"/>
                        </a:rPr>
                        <a:t>1. Self-esteem​</a:t>
                      </a:r>
                      <a:endParaRPr lang="en-GB" b="0" i="0">
                        <a:solidFill>
                          <a:srgbClr val="000000"/>
                        </a:solidFill>
                        <a:effectLst/>
                      </a:endParaRPr>
                    </a:p>
                  </a:txBody>
                  <a:tcPr>
                    <a:solidFill>
                      <a:schemeClr val="accent2">
                        <a:lumMod val="40000"/>
                        <a:lumOff val="60000"/>
                      </a:schemeClr>
                    </a:solidFill>
                  </a:tcPr>
                </a:tc>
                <a:tc>
                  <a:txBody>
                    <a:bodyPr/>
                    <a:lstStyle/>
                    <a:p>
                      <a:pPr algn="l" rtl="0" fontAlgn="base"/>
                      <a:r>
                        <a:rPr lang="en-GB" sz="2000" b="0" i="0">
                          <a:solidFill>
                            <a:srgbClr val="000000"/>
                          </a:solidFill>
                          <a:effectLst/>
                          <a:latin typeface="Calibri" panose="020F0502020204030204" pitchFamily="34" charset="0"/>
                        </a:rPr>
                        <a:t>1. Conflict between belief and practice​</a:t>
                      </a:r>
                      <a:endParaRPr lang="en-GB" b="0" i="0">
                        <a:solidFill>
                          <a:srgbClr val="000000"/>
                        </a:solidFill>
                        <a:effectLst/>
                      </a:endParaRPr>
                    </a:p>
                    <a:p>
                      <a:pPr algn="l" rtl="0" fontAlgn="base"/>
                      <a:r>
                        <a:rPr lang="en-GB" sz="2000" b="0" i="0">
                          <a:solidFill>
                            <a:srgbClr val="000000"/>
                          </a:solidFill>
                          <a:effectLst/>
                          <a:latin typeface="Calibri" panose="020F0502020204030204" pitchFamily="34" charset="0"/>
                        </a:rPr>
                        <a:t>​</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1. Workload​</a:t>
                      </a:r>
                      <a:endParaRPr lang="en-GB" b="0" i="0">
                        <a:solidFill>
                          <a:srgbClr val="000000"/>
                        </a:solidFill>
                        <a:effectLst/>
                      </a:endParaRPr>
                    </a:p>
                  </a:txBody>
                  <a:tcPr>
                    <a:solidFill>
                      <a:schemeClr val="accent5">
                        <a:lumMod val="20000"/>
                        <a:lumOff val="80000"/>
                      </a:schemeClr>
                    </a:solidFill>
                  </a:tcPr>
                </a:tc>
                <a:extLst>
                  <a:ext uri="{0D108BD9-81ED-4DB2-BD59-A6C34878D82A}">
                    <a16:rowId xmlns:a16="http://schemas.microsoft.com/office/drawing/2014/main" val="1239480119"/>
                  </a:ext>
                </a:extLst>
              </a:tr>
              <a:tr h="743279">
                <a:tc>
                  <a:txBody>
                    <a:bodyPr/>
                    <a:lstStyle/>
                    <a:p>
                      <a:pPr algn="l" rtl="0" fontAlgn="base"/>
                      <a:r>
                        <a:rPr lang="en-GB" sz="2000" b="0" i="0">
                          <a:solidFill>
                            <a:srgbClr val="000000"/>
                          </a:solidFill>
                          <a:effectLst/>
                          <a:latin typeface="Calibri" panose="020F0502020204030204" pitchFamily="34" charset="0"/>
                        </a:rPr>
                        <a:t>2. Self-care​</a:t>
                      </a:r>
                      <a:endParaRPr lang="en-GB" b="0" i="0">
                        <a:solidFill>
                          <a:srgbClr val="000000"/>
                        </a:solidFill>
                        <a:effectLst/>
                      </a:endParaRPr>
                    </a:p>
                  </a:txBody>
                  <a:tcPr>
                    <a:solidFill>
                      <a:schemeClr val="accent2">
                        <a:lumMod val="40000"/>
                        <a:lumOff val="60000"/>
                      </a:schemeClr>
                    </a:solidFill>
                  </a:tcPr>
                </a:tc>
                <a:tc>
                  <a:txBody>
                    <a:bodyPr/>
                    <a:lstStyle/>
                    <a:p>
                      <a:pPr algn="l" rtl="0" fontAlgn="base"/>
                      <a:r>
                        <a:rPr lang="en-GB" sz="2000" b="0" i="0">
                          <a:solidFill>
                            <a:srgbClr val="000000"/>
                          </a:solidFill>
                          <a:effectLst/>
                          <a:latin typeface="Calibri" panose="020F0502020204030204" pitchFamily="34" charset="0"/>
                        </a:rPr>
                        <a:t>2. Workload​</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2. Conflict between belief and practice​</a:t>
                      </a:r>
                      <a:endParaRPr lang="en-GB" b="0" i="0">
                        <a:solidFill>
                          <a:srgbClr val="000000"/>
                        </a:solidFill>
                        <a:effectLst/>
                      </a:endParaRPr>
                    </a:p>
                  </a:txBody>
                  <a:tcPr>
                    <a:solidFill>
                      <a:schemeClr val="accent5">
                        <a:lumMod val="20000"/>
                        <a:lumOff val="80000"/>
                      </a:schemeClr>
                    </a:solidFill>
                  </a:tcPr>
                </a:tc>
                <a:extLst>
                  <a:ext uri="{0D108BD9-81ED-4DB2-BD59-A6C34878D82A}">
                    <a16:rowId xmlns:a16="http://schemas.microsoft.com/office/drawing/2014/main" val="30113256"/>
                  </a:ext>
                </a:extLst>
              </a:tr>
              <a:tr h="743279">
                <a:tc>
                  <a:txBody>
                    <a:bodyPr/>
                    <a:lstStyle/>
                    <a:p>
                      <a:pPr algn="l" rtl="0" fontAlgn="base"/>
                      <a:r>
                        <a:rPr lang="en-GB" sz="2000" b="0" i="0">
                          <a:solidFill>
                            <a:srgbClr val="000000"/>
                          </a:solidFill>
                          <a:effectLst/>
                          <a:latin typeface="Calibri" panose="020F0502020204030204" pitchFamily="34" charset="0"/>
                        </a:rPr>
                        <a:t>3. Workload​</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3. School Culture​</a:t>
                      </a:r>
                      <a:endParaRPr lang="en-GB" b="0" i="0">
                        <a:solidFill>
                          <a:srgbClr val="000000"/>
                        </a:solidFill>
                        <a:effectLst/>
                      </a:endParaRPr>
                    </a:p>
                    <a:p>
                      <a:pPr algn="l" rtl="0" fontAlgn="base"/>
                      <a:r>
                        <a:rPr lang="en-GB" sz="2000" b="0" i="0">
                          <a:solidFill>
                            <a:srgbClr val="000000"/>
                          </a:solidFill>
                          <a:effectLst/>
                          <a:latin typeface="Calibri" panose="020F0502020204030204" pitchFamily="34" charset="0"/>
                        </a:rPr>
                        <a:t>​</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3. Support from Colleagues​</a:t>
                      </a:r>
                      <a:endParaRPr lang="en-GB" b="0" i="0">
                        <a:solidFill>
                          <a:srgbClr val="000000"/>
                        </a:solidFill>
                        <a:effectLst/>
                      </a:endParaRPr>
                    </a:p>
                    <a:p>
                      <a:pPr algn="l" rtl="0" fontAlgn="base"/>
                      <a:r>
                        <a:rPr lang="en-GB" sz="2000" b="0" i="0">
                          <a:solidFill>
                            <a:srgbClr val="000000"/>
                          </a:solidFill>
                          <a:effectLst/>
                          <a:latin typeface="Calibri" panose="020F0502020204030204" pitchFamily="34" charset="0"/>
                        </a:rPr>
                        <a:t>​</a:t>
                      </a:r>
                      <a:endParaRPr lang="en-GB" b="0" i="0">
                        <a:solidFill>
                          <a:srgbClr val="000000"/>
                        </a:solidFill>
                        <a:effectLst/>
                      </a:endParaRPr>
                    </a:p>
                  </a:txBody>
                  <a:tcPr>
                    <a:solidFill>
                      <a:schemeClr val="accent5">
                        <a:lumMod val="20000"/>
                        <a:lumOff val="80000"/>
                      </a:schemeClr>
                    </a:solidFill>
                  </a:tcPr>
                </a:tc>
                <a:extLst>
                  <a:ext uri="{0D108BD9-81ED-4DB2-BD59-A6C34878D82A}">
                    <a16:rowId xmlns:a16="http://schemas.microsoft.com/office/drawing/2014/main" val="3742896072"/>
                  </a:ext>
                </a:extLst>
              </a:tr>
              <a:tr h="743279">
                <a:tc>
                  <a:txBody>
                    <a:bodyPr/>
                    <a:lstStyle/>
                    <a:p>
                      <a:pPr algn="l" rtl="0" fontAlgn="base"/>
                      <a:r>
                        <a:rPr lang="en-GB" sz="2000" b="0" i="0" dirty="0">
                          <a:solidFill>
                            <a:srgbClr val="000000"/>
                          </a:solidFill>
                          <a:effectLst/>
                          <a:latin typeface="Calibri" panose="020F0502020204030204" pitchFamily="34" charset="0"/>
                        </a:rPr>
                        <a:t>4. Optimism​</a:t>
                      </a:r>
                      <a:endParaRPr lang="en-GB" b="0" i="0" dirty="0">
                        <a:solidFill>
                          <a:srgbClr val="000000"/>
                        </a:solidFill>
                        <a:effectLst/>
                      </a:endParaRPr>
                    </a:p>
                  </a:txBody>
                  <a:tcPr>
                    <a:solidFill>
                      <a:schemeClr val="accent2">
                        <a:lumMod val="40000"/>
                        <a:lumOff val="60000"/>
                      </a:schemeClr>
                    </a:solidFill>
                  </a:tcPr>
                </a:tc>
                <a:tc>
                  <a:txBody>
                    <a:bodyPr/>
                    <a:lstStyle/>
                    <a:p>
                      <a:pPr algn="l" rtl="0" fontAlgn="base"/>
                      <a:r>
                        <a:rPr lang="en-GB" sz="2000" b="0" i="0">
                          <a:solidFill>
                            <a:srgbClr val="000000"/>
                          </a:solidFill>
                          <a:effectLst/>
                          <a:latin typeface="Calibri" panose="020F0502020204030204" pitchFamily="34" charset="0"/>
                        </a:rPr>
                        <a:t>4. Support from leadership​</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4. Self-esteem​</a:t>
                      </a:r>
                      <a:endParaRPr lang="en-GB" b="0" i="0">
                        <a:solidFill>
                          <a:srgbClr val="000000"/>
                        </a:solidFill>
                        <a:effectLst/>
                      </a:endParaRPr>
                    </a:p>
                    <a:p>
                      <a:pPr algn="l" rtl="0" fontAlgn="base"/>
                      <a:r>
                        <a:rPr lang="en-GB" sz="2000" b="0" i="0">
                          <a:solidFill>
                            <a:srgbClr val="000000"/>
                          </a:solidFill>
                          <a:effectLst/>
                          <a:latin typeface="Calibri" panose="020F0502020204030204" pitchFamily="34" charset="0"/>
                        </a:rPr>
                        <a:t>​</a:t>
                      </a:r>
                      <a:endParaRPr lang="en-GB" b="0" i="0">
                        <a:solidFill>
                          <a:srgbClr val="000000"/>
                        </a:solidFill>
                        <a:effectLst/>
                      </a:endParaRPr>
                    </a:p>
                  </a:txBody>
                  <a:tcPr>
                    <a:solidFill>
                      <a:schemeClr val="accent2">
                        <a:lumMod val="40000"/>
                        <a:lumOff val="60000"/>
                      </a:schemeClr>
                    </a:solidFill>
                  </a:tcPr>
                </a:tc>
                <a:extLst>
                  <a:ext uri="{0D108BD9-81ED-4DB2-BD59-A6C34878D82A}">
                    <a16:rowId xmlns:a16="http://schemas.microsoft.com/office/drawing/2014/main" val="84790254"/>
                  </a:ext>
                </a:extLst>
              </a:tr>
              <a:tr h="743279">
                <a:tc>
                  <a:txBody>
                    <a:bodyPr/>
                    <a:lstStyle/>
                    <a:p>
                      <a:pPr algn="l" rtl="0" fontAlgn="base"/>
                      <a:r>
                        <a:rPr lang="en-GB" sz="2000" b="0" i="0" dirty="0">
                          <a:solidFill>
                            <a:srgbClr val="000000"/>
                          </a:solidFill>
                          <a:effectLst/>
                          <a:latin typeface="Calibri" panose="020F0502020204030204" pitchFamily="34" charset="0"/>
                        </a:rPr>
                        <a:t>5. Emotional Intelligence​</a:t>
                      </a:r>
                      <a:endParaRPr lang="en-GB" b="0" i="0" dirty="0">
                        <a:solidFill>
                          <a:srgbClr val="000000"/>
                        </a:solidFill>
                        <a:effectLst/>
                      </a:endParaRPr>
                    </a:p>
                  </a:txBody>
                  <a:tcPr>
                    <a:solidFill>
                      <a:schemeClr val="accent2">
                        <a:lumMod val="40000"/>
                        <a:lumOff val="60000"/>
                      </a:schemeClr>
                    </a:solidFill>
                  </a:tcPr>
                </a:tc>
                <a:tc>
                  <a:txBody>
                    <a:bodyPr/>
                    <a:lstStyle/>
                    <a:p>
                      <a:pPr algn="l" rtl="0" fontAlgn="base"/>
                      <a:r>
                        <a:rPr lang="en-GB" sz="2000" b="0" i="0">
                          <a:solidFill>
                            <a:srgbClr val="000000"/>
                          </a:solidFill>
                          <a:effectLst/>
                          <a:latin typeface="Calibri" panose="020F0502020204030204" pitchFamily="34" charset="0"/>
                        </a:rPr>
                        <a:t>5. Support from Colleagues​</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dirty="0">
                          <a:solidFill>
                            <a:srgbClr val="000000"/>
                          </a:solidFill>
                          <a:effectLst/>
                          <a:latin typeface="Calibri" panose="020F0502020204030204" pitchFamily="34" charset="0"/>
                        </a:rPr>
                        <a:t>5. School Culture​</a:t>
                      </a:r>
                      <a:endParaRPr lang="en-GB" b="0" i="0" dirty="0">
                        <a:solidFill>
                          <a:srgbClr val="000000"/>
                        </a:solidFill>
                        <a:effectLst/>
                      </a:endParaRPr>
                    </a:p>
                    <a:p>
                      <a:pPr algn="l" rtl="0" fontAlgn="base"/>
                      <a:r>
                        <a:rPr lang="en-GB" sz="2000" b="0" i="0" dirty="0">
                          <a:solidFill>
                            <a:srgbClr val="000000"/>
                          </a:solidFill>
                          <a:effectLst/>
                          <a:latin typeface="Calibri" panose="020F0502020204030204" pitchFamily="34" charset="0"/>
                        </a:rPr>
                        <a:t>​</a:t>
                      </a:r>
                      <a:endParaRPr lang="en-GB" b="0" i="0" dirty="0">
                        <a:solidFill>
                          <a:srgbClr val="000000"/>
                        </a:solidFill>
                        <a:effectLst/>
                      </a:endParaRPr>
                    </a:p>
                  </a:txBody>
                  <a:tcPr>
                    <a:solidFill>
                      <a:schemeClr val="accent5">
                        <a:lumMod val="20000"/>
                        <a:lumOff val="80000"/>
                      </a:schemeClr>
                    </a:solidFill>
                  </a:tcPr>
                </a:tc>
                <a:extLst>
                  <a:ext uri="{0D108BD9-81ED-4DB2-BD59-A6C34878D82A}">
                    <a16:rowId xmlns:a16="http://schemas.microsoft.com/office/drawing/2014/main" val="4017999887"/>
                  </a:ext>
                </a:extLst>
              </a:tr>
            </a:tbl>
          </a:graphicData>
        </a:graphic>
      </p:graphicFrame>
      <p:sp>
        <p:nvSpPr>
          <p:cNvPr id="3" name="TextBox 2">
            <a:extLst>
              <a:ext uri="{FF2B5EF4-FFF2-40B4-BE49-F238E27FC236}">
                <a16:creationId xmlns:a16="http://schemas.microsoft.com/office/drawing/2014/main" id="{919D6790-D19D-AD35-6592-B9D23834C6BE}"/>
              </a:ext>
            </a:extLst>
          </p:cNvPr>
          <p:cNvSpPr txBox="1"/>
          <p:nvPr/>
        </p:nvSpPr>
        <p:spPr>
          <a:xfrm>
            <a:off x="11731996" y="6258756"/>
            <a:ext cx="570293" cy="369332"/>
          </a:xfrm>
          <a:prstGeom prst="rect">
            <a:avLst/>
          </a:prstGeom>
          <a:noFill/>
        </p:spPr>
        <p:txBody>
          <a:bodyPr wrap="square" rtlCol="0">
            <a:spAutoFit/>
          </a:bodyPr>
          <a:lstStyle/>
          <a:p>
            <a:r>
              <a:rPr lang="en-GB"/>
              <a:t>S</a:t>
            </a:r>
          </a:p>
        </p:txBody>
      </p:sp>
      <p:sp>
        <p:nvSpPr>
          <p:cNvPr id="5" name="TextBox 4">
            <a:extLst>
              <a:ext uri="{FF2B5EF4-FFF2-40B4-BE49-F238E27FC236}">
                <a16:creationId xmlns:a16="http://schemas.microsoft.com/office/drawing/2014/main" id="{9F177992-0B4D-B3AF-62CB-386E874906E3}"/>
              </a:ext>
            </a:extLst>
          </p:cNvPr>
          <p:cNvSpPr txBox="1"/>
          <p:nvPr/>
        </p:nvSpPr>
        <p:spPr>
          <a:xfrm>
            <a:off x="1054768" y="6258756"/>
            <a:ext cx="11137232" cy="369332"/>
          </a:xfrm>
          <a:prstGeom prst="rect">
            <a:avLst/>
          </a:prstGeom>
          <a:noFill/>
        </p:spPr>
        <p:txBody>
          <a:bodyPr wrap="square">
            <a:spAutoFit/>
          </a:bodyPr>
          <a:lstStyle/>
          <a:p>
            <a:r>
              <a:rPr lang="en-GB" dirty="0">
                <a:hlinkClick r:id="rId3"/>
              </a:rPr>
              <a:t>Decentring the ‘resilient teacher’ | Education Research Programme - UCL – University College London</a:t>
            </a:r>
            <a:endParaRPr lang="en-GB" dirty="0"/>
          </a:p>
        </p:txBody>
      </p:sp>
    </p:spTree>
    <p:extLst>
      <p:ext uri="{BB962C8B-B14F-4D97-AF65-F5344CB8AC3E}">
        <p14:creationId xmlns:p14="http://schemas.microsoft.com/office/powerpoint/2010/main" val="3060285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09c186c-d4f1-413d-b642-8a5c704e015e"/>
</p:tagLst>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1181</TotalTime>
  <Words>1747</Words>
  <Application>Microsoft Office PowerPoint</Application>
  <PresentationFormat>Widescreen</PresentationFormat>
  <Paragraphs>286</Paragraphs>
  <Slides>29</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Arial</vt:lpstr>
      <vt:lpstr>Avenir Next LT Pro</vt:lpstr>
      <vt:lpstr>Calibri</vt:lpstr>
      <vt:lpstr>Calibri Light</vt:lpstr>
      <vt:lpstr>Grandview Display</vt:lpstr>
      <vt:lpstr>Symbol</vt:lpstr>
      <vt:lpstr>Wingdings</vt:lpstr>
      <vt:lpstr>DashVTI</vt:lpstr>
      <vt:lpstr>Decentring the Resilient Teacher: Exploring interactions between teachers and their social ecologies</vt:lpstr>
      <vt:lpstr>Project Overview</vt:lpstr>
      <vt:lpstr>The context – Teacher Wellbeing Index 2024</vt:lpstr>
      <vt:lpstr>What is resilience?</vt:lpstr>
      <vt:lpstr>Social-ecological Approach</vt:lpstr>
      <vt:lpstr>Teacher Resilience: A social-ecological approach</vt:lpstr>
      <vt:lpstr>Project Overview</vt:lpstr>
      <vt:lpstr>Teacher Resilience Survey</vt:lpstr>
      <vt:lpstr>The strongest predictors of 3 resilience outcomes</vt:lpstr>
      <vt:lpstr>1. Promoting Optimistic Thinking</vt:lpstr>
      <vt:lpstr>The Negativity Bias</vt:lpstr>
      <vt:lpstr>The three P’s:   </vt:lpstr>
      <vt:lpstr>An example:</vt:lpstr>
      <vt:lpstr>Now Reframing..</vt:lpstr>
      <vt:lpstr>Activity 1:  Using the 3 P’s</vt:lpstr>
      <vt:lpstr>Activity: Reflecting.. </vt:lpstr>
      <vt:lpstr>Activity: Reframing</vt:lpstr>
      <vt:lpstr>Example: A Lesson That Didn’t Go Well</vt:lpstr>
      <vt:lpstr>2. Promoting Emotional Awareness</vt:lpstr>
      <vt:lpstr>The ACT model</vt:lpstr>
      <vt:lpstr>A = Awareness (Recognise what you’re feeling)</vt:lpstr>
      <vt:lpstr>C = Check Thoughts (what story are you telling yourself?)</vt:lpstr>
      <vt:lpstr>T = Try Alternatives (choose a better response)</vt:lpstr>
      <vt:lpstr>ACT model: An example – ‘being observed’</vt:lpstr>
      <vt:lpstr>ACT model: An example – ‘a challenging student’</vt:lpstr>
      <vt:lpstr>Activity 2:  Using the ACT model</vt:lpstr>
      <vt:lpstr>Activity: Reflecting.. </vt:lpstr>
      <vt:lpstr>Activity: Reflecting.. </vt:lpstr>
      <vt:lpstr>Keep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Jeremy Oldfield</dc:creator>
  <cp:lastModifiedBy>Jeremy Oldfield</cp:lastModifiedBy>
  <cp:revision>8</cp:revision>
  <dcterms:created xsi:type="dcterms:W3CDTF">2025-06-09T20:23:38Z</dcterms:created>
  <dcterms:modified xsi:type="dcterms:W3CDTF">2025-06-10T16:05:13Z</dcterms:modified>
</cp:coreProperties>
</file>